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303" r:id="rId2"/>
    <p:sldId id="341" r:id="rId3"/>
    <p:sldId id="358" r:id="rId4"/>
    <p:sldId id="343" r:id="rId5"/>
    <p:sldId id="359" r:id="rId6"/>
    <p:sldId id="344" r:id="rId7"/>
    <p:sldId id="345" r:id="rId8"/>
    <p:sldId id="346" r:id="rId9"/>
    <p:sldId id="360" r:id="rId10"/>
    <p:sldId id="347" r:id="rId11"/>
    <p:sldId id="348" r:id="rId12"/>
    <p:sldId id="349" r:id="rId13"/>
    <p:sldId id="350" r:id="rId14"/>
    <p:sldId id="351" r:id="rId15"/>
    <p:sldId id="361" r:id="rId16"/>
    <p:sldId id="352" r:id="rId17"/>
    <p:sldId id="357" r:id="rId18"/>
    <p:sldId id="353" r:id="rId19"/>
    <p:sldId id="354" r:id="rId20"/>
    <p:sldId id="355" r:id="rId21"/>
    <p:sldId id="356" r:id="rId22"/>
    <p:sldId id="304" r:id="rId23"/>
  </p:sldIdLst>
  <p:sldSz cx="9144000" cy="6858000" type="screen4x3"/>
  <p:notesSz cx="6797675" cy="9928225"/>
  <p:defaultTextStyle>
    <a:defPPr>
      <a:defRPr lang="en-GB"/>
    </a:defPPr>
    <a:lvl1pPr algn="l" rtl="0" fontAlgn="base">
      <a:spcBef>
        <a:spcPct val="0"/>
      </a:spcBef>
      <a:spcAft>
        <a:spcPct val="0"/>
      </a:spcAft>
      <a:defRPr sz="2400"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iane Simsovic (Head of Policy)" initials="DSHoP" lastIdx="14" clrIdx="0"/>
  <p:cmAuthor id="1" name="Karen Minto (PR &amp; Media Assistant)" initials="KM(&amp;M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0000CC"/>
    <a:srgbClr val="FF9900"/>
    <a:srgbClr val="99CCFF"/>
    <a:srgbClr val="9900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120" d="100"/>
          <a:sy n="120" d="100"/>
        </p:scale>
        <p:origin x="-137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4764"/>
    </p:cViewPr>
  </p:sorterViewPr>
  <p:notesViewPr>
    <p:cSldViewPr>
      <p:cViewPr varScale="1">
        <p:scale>
          <a:sx n="85" d="100"/>
          <a:sy n="85" d="100"/>
        </p:scale>
        <p:origin x="-3198"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Arial" charset="0"/>
              </a:defRPr>
            </a:lvl1pPr>
          </a:lstStyle>
          <a:p>
            <a:pPr>
              <a:defRPr/>
            </a:pPr>
            <a:endParaRPr lang="en-GB"/>
          </a:p>
        </p:txBody>
      </p:sp>
      <p:sp>
        <p:nvSpPr>
          <p:cNvPr id="62467" name="Rectangle 3"/>
          <p:cNvSpPr>
            <a:spLocks noGrp="1" noChangeArrowheads="1"/>
          </p:cNvSpPr>
          <p:nvPr>
            <p:ph type="dt" sz="quarter"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Arial" charset="0"/>
              </a:defRPr>
            </a:lvl1pPr>
          </a:lstStyle>
          <a:p>
            <a:pPr>
              <a:defRPr/>
            </a:pPr>
            <a:endParaRPr lang="en-GB"/>
          </a:p>
        </p:txBody>
      </p:sp>
      <p:sp>
        <p:nvSpPr>
          <p:cNvPr id="62468" name="Rectangle 4"/>
          <p:cNvSpPr>
            <a:spLocks noGrp="1" noChangeArrowheads="1"/>
          </p:cNvSpPr>
          <p:nvPr>
            <p:ph type="ftr" sz="quarter" idx="2"/>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Arial" charset="0"/>
              </a:defRPr>
            </a:lvl1pPr>
          </a:lstStyle>
          <a:p>
            <a:pPr>
              <a:defRPr/>
            </a:pPr>
            <a:endParaRPr lang="en-GB"/>
          </a:p>
        </p:txBody>
      </p:sp>
      <p:sp>
        <p:nvSpPr>
          <p:cNvPr id="62469" name="Rectangle 5"/>
          <p:cNvSpPr>
            <a:spLocks noGrp="1" noChangeArrowheads="1"/>
          </p:cNvSpPr>
          <p:nvPr>
            <p:ph type="sldNum" sz="quarter" idx="3"/>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FF871E53-0815-444F-BFCE-FB936BDBCEA4}" type="slidenum">
              <a:rPr lang="en-GB" altLang="en-US"/>
              <a:pPr>
                <a:defRPr/>
              </a:pPr>
              <a:t>‹#›</a:t>
            </a:fld>
            <a:endParaRPr lang="en-GB" altLang="en-US"/>
          </a:p>
        </p:txBody>
      </p:sp>
    </p:spTree>
    <p:extLst>
      <p:ext uri="{BB962C8B-B14F-4D97-AF65-F5344CB8AC3E}">
        <p14:creationId xmlns:p14="http://schemas.microsoft.com/office/powerpoint/2010/main" val="3714634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Arial" charset="0"/>
              </a:defRPr>
            </a:lvl1pPr>
          </a:lstStyle>
          <a:p>
            <a:pPr>
              <a:defRPr/>
            </a:pPr>
            <a:endParaRPr lang="en-GB"/>
          </a:p>
        </p:txBody>
      </p:sp>
      <p:sp>
        <p:nvSpPr>
          <p:cNvPr id="94211"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C1FE36EB-CF28-4993-A966-F18E8D408AE1}" type="datetimeFigureOut">
              <a:rPr lang="en-GB" altLang="en-US"/>
              <a:pPr>
                <a:defRPr/>
              </a:pPr>
              <a:t>14/11/2016</a:t>
            </a:fld>
            <a:endParaRPr lang="en-GB" altLang="en-US"/>
          </a:p>
        </p:txBody>
      </p:sp>
      <p:sp>
        <p:nvSpPr>
          <p:cNvPr id="2253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3"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94214"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Arial" charset="0"/>
              </a:defRPr>
            </a:lvl1pPr>
          </a:lstStyle>
          <a:p>
            <a:pPr>
              <a:defRPr/>
            </a:pPr>
            <a:endParaRPr lang="en-GB"/>
          </a:p>
        </p:txBody>
      </p:sp>
      <p:sp>
        <p:nvSpPr>
          <p:cNvPr id="94215"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FACBA0FA-BDCA-4A8A-8FDD-6ECD2267B61D}" type="slidenum">
              <a:rPr lang="en-GB" altLang="en-US"/>
              <a:pPr>
                <a:defRPr/>
              </a:pPr>
              <a:t>‹#›</a:t>
            </a:fld>
            <a:endParaRPr lang="en-GB" altLang="en-US"/>
          </a:p>
        </p:txBody>
      </p:sp>
    </p:spTree>
    <p:extLst>
      <p:ext uri="{BB962C8B-B14F-4D97-AF65-F5344CB8AC3E}">
        <p14:creationId xmlns:p14="http://schemas.microsoft.com/office/powerpoint/2010/main" val="28085100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F496FBE-20D2-4B05-97D1-E4648C1318F9}" type="slidenum">
              <a:rPr lang="en-GB" altLang="en-US"/>
              <a:pPr>
                <a:defRPr/>
              </a:pPr>
              <a:t>‹#›</a:t>
            </a:fld>
            <a:endParaRPr lang="en-GB" altLang="en-US"/>
          </a:p>
        </p:txBody>
      </p:sp>
    </p:spTree>
    <p:extLst>
      <p:ext uri="{BB962C8B-B14F-4D97-AF65-F5344CB8AC3E}">
        <p14:creationId xmlns:p14="http://schemas.microsoft.com/office/powerpoint/2010/main" val="1651744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64B588B-D876-47E4-BE2A-2C7E6444A150}" type="slidenum">
              <a:rPr lang="en-GB" altLang="en-US"/>
              <a:pPr>
                <a:defRPr/>
              </a:pPr>
              <a:t>‹#›</a:t>
            </a:fld>
            <a:endParaRPr lang="en-GB" altLang="en-US"/>
          </a:p>
        </p:txBody>
      </p:sp>
    </p:spTree>
    <p:extLst>
      <p:ext uri="{BB962C8B-B14F-4D97-AF65-F5344CB8AC3E}">
        <p14:creationId xmlns:p14="http://schemas.microsoft.com/office/powerpoint/2010/main" val="3702035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AF7E267-474E-4A77-8CD4-A39D231C54BE}" type="slidenum">
              <a:rPr lang="en-GB" altLang="en-US"/>
              <a:pPr>
                <a:defRPr/>
              </a:pPr>
              <a:t>‹#›</a:t>
            </a:fld>
            <a:endParaRPr lang="en-GB" altLang="en-US"/>
          </a:p>
        </p:txBody>
      </p:sp>
    </p:spTree>
    <p:extLst>
      <p:ext uri="{BB962C8B-B14F-4D97-AF65-F5344CB8AC3E}">
        <p14:creationId xmlns:p14="http://schemas.microsoft.com/office/powerpoint/2010/main" val="2402226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A9BC886-D7F5-42E5-AD50-A40B3255CA52}" type="slidenum">
              <a:rPr lang="en-GB" altLang="en-US"/>
              <a:pPr>
                <a:defRPr/>
              </a:pPr>
              <a:t>‹#›</a:t>
            </a:fld>
            <a:endParaRPr lang="en-GB" altLang="en-US"/>
          </a:p>
        </p:txBody>
      </p:sp>
    </p:spTree>
    <p:extLst>
      <p:ext uri="{BB962C8B-B14F-4D97-AF65-F5344CB8AC3E}">
        <p14:creationId xmlns:p14="http://schemas.microsoft.com/office/powerpoint/2010/main" val="1812946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65B6B6B-90C9-4A48-BEC0-6933CC5A35C2}" type="slidenum">
              <a:rPr lang="en-GB" altLang="en-US"/>
              <a:pPr>
                <a:defRPr/>
              </a:pPr>
              <a:t>‹#›</a:t>
            </a:fld>
            <a:endParaRPr lang="en-GB" altLang="en-US"/>
          </a:p>
        </p:txBody>
      </p:sp>
    </p:spTree>
    <p:extLst>
      <p:ext uri="{BB962C8B-B14F-4D97-AF65-F5344CB8AC3E}">
        <p14:creationId xmlns:p14="http://schemas.microsoft.com/office/powerpoint/2010/main" val="258252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2B95430-2BAB-4B02-AC20-F969736175E4}" type="slidenum">
              <a:rPr lang="en-GB" altLang="en-US"/>
              <a:pPr>
                <a:defRPr/>
              </a:pPr>
              <a:t>‹#›</a:t>
            </a:fld>
            <a:endParaRPr lang="en-GB" altLang="en-US"/>
          </a:p>
        </p:txBody>
      </p:sp>
    </p:spTree>
    <p:extLst>
      <p:ext uri="{BB962C8B-B14F-4D97-AF65-F5344CB8AC3E}">
        <p14:creationId xmlns:p14="http://schemas.microsoft.com/office/powerpoint/2010/main" val="2628329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9F95002-D59E-4704-86A7-02D1B906D0C6}" type="slidenum">
              <a:rPr lang="en-GB" altLang="en-US"/>
              <a:pPr>
                <a:defRPr/>
              </a:pPr>
              <a:t>‹#›</a:t>
            </a:fld>
            <a:endParaRPr lang="en-GB" altLang="en-US"/>
          </a:p>
        </p:txBody>
      </p:sp>
    </p:spTree>
    <p:extLst>
      <p:ext uri="{BB962C8B-B14F-4D97-AF65-F5344CB8AC3E}">
        <p14:creationId xmlns:p14="http://schemas.microsoft.com/office/powerpoint/2010/main" val="1189278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8543D442-D15A-442E-947C-284F9EC5AD18}" type="slidenum">
              <a:rPr lang="en-GB" altLang="en-US"/>
              <a:pPr>
                <a:defRPr/>
              </a:pPr>
              <a:t>‹#›</a:t>
            </a:fld>
            <a:endParaRPr lang="en-GB" altLang="en-US"/>
          </a:p>
        </p:txBody>
      </p:sp>
    </p:spTree>
    <p:extLst>
      <p:ext uri="{BB962C8B-B14F-4D97-AF65-F5344CB8AC3E}">
        <p14:creationId xmlns:p14="http://schemas.microsoft.com/office/powerpoint/2010/main" val="1204911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Line 7"/>
          <p:cNvSpPr>
            <a:spLocks noChangeShapeType="1"/>
          </p:cNvSpPr>
          <p:nvPr userDrawn="1"/>
        </p:nvSpPr>
        <p:spPr bwMode="auto">
          <a:xfrm>
            <a:off x="0" y="6524625"/>
            <a:ext cx="9144000" cy="0"/>
          </a:xfrm>
          <a:prstGeom prst="line">
            <a:avLst/>
          </a:prstGeom>
          <a:noFill/>
          <a:ln w="9525">
            <a:solidFill>
              <a:srgbClr val="99000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399856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8D465CA-8573-42F8-9438-1D0E7EECF62B}" type="slidenum">
              <a:rPr lang="en-GB" altLang="en-US"/>
              <a:pPr>
                <a:defRPr/>
              </a:pPr>
              <a:t>‹#›</a:t>
            </a:fld>
            <a:endParaRPr lang="en-GB" altLang="en-US"/>
          </a:p>
        </p:txBody>
      </p:sp>
    </p:spTree>
    <p:extLst>
      <p:ext uri="{BB962C8B-B14F-4D97-AF65-F5344CB8AC3E}">
        <p14:creationId xmlns:p14="http://schemas.microsoft.com/office/powerpoint/2010/main" val="563909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ECEC951-2C6A-4FDD-9560-D53DE717B667}" type="slidenum">
              <a:rPr lang="en-GB" altLang="en-US"/>
              <a:pPr>
                <a:defRPr/>
              </a:pPr>
              <a:t>‹#›</a:t>
            </a:fld>
            <a:endParaRPr lang="en-GB" altLang="en-US"/>
          </a:p>
        </p:txBody>
      </p:sp>
    </p:spTree>
    <p:extLst>
      <p:ext uri="{BB962C8B-B14F-4D97-AF65-F5344CB8AC3E}">
        <p14:creationId xmlns:p14="http://schemas.microsoft.com/office/powerpoint/2010/main" val="3742529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41287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2781300"/>
            <a:ext cx="8229600" cy="334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CC"/>
                </a:solidFill>
                <a:latin typeface="Arial" charset="0"/>
                <a:ea typeface="+mn-ea"/>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CC"/>
                </a:solidFill>
                <a:latin typeface="Arial" charset="0"/>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CC"/>
                </a:solidFill>
                <a:latin typeface="Arial" pitchFamily="34" charset="0"/>
              </a:defRPr>
            </a:lvl1pPr>
          </a:lstStyle>
          <a:p>
            <a:pPr>
              <a:defRPr/>
            </a:pPr>
            <a:fld id="{5BB1DB68-95A2-452E-BE9E-97DDB7C90E90}" type="slidenum">
              <a:rPr lang="en-GB" altLang="en-US"/>
              <a:pPr>
                <a:defRPr/>
              </a:pPr>
              <a:t>‹#›</a:t>
            </a:fld>
            <a:endParaRPr lang="en-GB" altLang="en-US"/>
          </a:p>
        </p:txBody>
      </p:sp>
      <p:sp>
        <p:nvSpPr>
          <p:cNvPr id="1031" name="Line 7"/>
          <p:cNvSpPr>
            <a:spLocks noChangeShapeType="1"/>
          </p:cNvSpPr>
          <p:nvPr userDrawn="1"/>
        </p:nvSpPr>
        <p:spPr bwMode="auto">
          <a:xfrm>
            <a:off x="0" y="6524625"/>
            <a:ext cx="9144000" cy="0"/>
          </a:xfrm>
          <a:prstGeom prst="line">
            <a:avLst/>
          </a:prstGeom>
          <a:noFill/>
          <a:ln w="9525">
            <a:solidFill>
              <a:srgbClr val="990000"/>
            </a:solidFill>
            <a:round/>
            <a:headEnd/>
            <a:tailEnd/>
          </a:ln>
          <a:extLst>
            <a:ext uri="{909E8E84-426E-40DD-AFC4-6F175D3DCCD1}">
              <a14:hiddenFill xmlns:a14="http://schemas.microsoft.com/office/drawing/2010/main">
                <a:noFill/>
              </a14:hiddenFill>
            </a:ext>
          </a:extLst>
        </p:spPr>
        <p:txBody>
          <a:bodyPr/>
          <a:lstStyle/>
          <a:p>
            <a:endParaRPr lang="en-GB"/>
          </a:p>
        </p:txBody>
      </p:sp>
      <p:grpSp>
        <p:nvGrpSpPr>
          <p:cNvPr id="1032" name="Group 1"/>
          <p:cNvGrpSpPr>
            <a:grpSpLocks/>
          </p:cNvGrpSpPr>
          <p:nvPr userDrawn="1"/>
        </p:nvGrpSpPr>
        <p:grpSpPr bwMode="auto">
          <a:xfrm>
            <a:off x="0" y="20638"/>
            <a:ext cx="9144000" cy="1247775"/>
            <a:chOff x="0" y="21411"/>
            <a:chExt cx="9144000" cy="1247002"/>
          </a:xfrm>
        </p:grpSpPr>
        <p:pic>
          <p:nvPicPr>
            <p:cNvPr id="1033" name="Picture 3" descr="Crest Colour RGB300dpi"/>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6868" y="21411"/>
              <a:ext cx="926107" cy="1175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Line 6"/>
            <p:cNvSpPr>
              <a:spLocks noChangeShapeType="1"/>
            </p:cNvSpPr>
            <p:nvPr userDrawn="1"/>
          </p:nvSpPr>
          <p:spPr bwMode="auto">
            <a:xfrm>
              <a:off x="0" y="1268413"/>
              <a:ext cx="9144000" cy="0"/>
            </a:xfrm>
            <a:prstGeom prst="line">
              <a:avLst/>
            </a:prstGeom>
            <a:noFill/>
            <a:ln w="31750">
              <a:solidFill>
                <a:srgbClr val="990000"/>
              </a:solidFill>
              <a:round/>
              <a:headEnd/>
              <a:tailEnd/>
            </a:ln>
            <a:extLst>
              <a:ext uri="{909E8E84-426E-40DD-AFC4-6F175D3DCCD1}">
                <a14:hiddenFill xmlns:a14="http://schemas.microsoft.com/office/drawing/2010/main">
                  <a:noFill/>
                </a14:hiddenFill>
              </a:ext>
            </a:extLst>
          </p:spPr>
          <p:txBody>
            <a:bodyPr/>
            <a:lstStyle/>
            <a:p>
              <a:endParaRPr lang="en-GB"/>
            </a:p>
          </p:txBody>
        </p:sp>
        <p:pic>
          <p:nvPicPr>
            <p:cNvPr id="1035" name="Picture 11"/>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980179" y="21411"/>
              <a:ext cx="8136213" cy="1179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9" r:id="rId7"/>
    <p:sldLayoutId id="2147483715" r:id="rId8"/>
    <p:sldLayoutId id="2147483716" r:id="rId9"/>
    <p:sldLayoutId id="2147483717" r:id="rId10"/>
    <p:sldLayoutId id="2147483718"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rgbClr val="0000CC"/>
          </a:solidFill>
          <a:latin typeface="+mj-lt"/>
          <a:ea typeface="ＭＳ Ｐゴシック" pitchFamily="34" charset="-128"/>
          <a:cs typeface="+mj-cs"/>
        </a:defRPr>
      </a:lvl1pPr>
      <a:lvl2pPr algn="ctr" rtl="0" eaLnBrk="0" fontAlgn="base" hangingPunct="0">
        <a:spcBef>
          <a:spcPct val="0"/>
        </a:spcBef>
        <a:spcAft>
          <a:spcPct val="0"/>
        </a:spcAft>
        <a:defRPr sz="4400">
          <a:solidFill>
            <a:srgbClr val="0000CC"/>
          </a:solidFill>
          <a:latin typeface="Arial" charset="0"/>
          <a:ea typeface="ＭＳ Ｐゴシック" pitchFamily="34" charset="-128"/>
          <a:cs typeface="Arial" charset="0"/>
        </a:defRPr>
      </a:lvl2pPr>
      <a:lvl3pPr algn="ctr" rtl="0" eaLnBrk="0" fontAlgn="base" hangingPunct="0">
        <a:spcBef>
          <a:spcPct val="0"/>
        </a:spcBef>
        <a:spcAft>
          <a:spcPct val="0"/>
        </a:spcAft>
        <a:defRPr sz="4400">
          <a:solidFill>
            <a:srgbClr val="0000CC"/>
          </a:solidFill>
          <a:latin typeface="Arial" charset="0"/>
          <a:ea typeface="ＭＳ Ｐゴシック" pitchFamily="34" charset="-128"/>
          <a:cs typeface="Arial" charset="0"/>
        </a:defRPr>
      </a:lvl3pPr>
      <a:lvl4pPr algn="ctr" rtl="0" eaLnBrk="0" fontAlgn="base" hangingPunct="0">
        <a:spcBef>
          <a:spcPct val="0"/>
        </a:spcBef>
        <a:spcAft>
          <a:spcPct val="0"/>
        </a:spcAft>
        <a:defRPr sz="4400">
          <a:solidFill>
            <a:srgbClr val="0000CC"/>
          </a:solidFill>
          <a:latin typeface="Arial" charset="0"/>
          <a:ea typeface="ＭＳ Ｐゴシック" pitchFamily="34" charset="-128"/>
          <a:cs typeface="Arial" charset="0"/>
        </a:defRPr>
      </a:lvl4pPr>
      <a:lvl5pPr algn="ctr" rtl="0" eaLnBrk="0" fontAlgn="base" hangingPunct="0">
        <a:spcBef>
          <a:spcPct val="0"/>
        </a:spcBef>
        <a:spcAft>
          <a:spcPct val="0"/>
        </a:spcAft>
        <a:defRPr sz="4400">
          <a:solidFill>
            <a:srgbClr val="0000CC"/>
          </a:solidFill>
          <a:latin typeface="Arial" charset="0"/>
          <a:ea typeface="ＭＳ Ｐゴシック" pitchFamily="34" charset="-128"/>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rgbClr val="0000CC"/>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rgbClr val="0000CC"/>
          </a:solidFill>
          <a:latin typeface="+mn-lt"/>
          <a:ea typeface="ＭＳ Ｐゴシック" pitchFamily="34" charset="-128"/>
          <a:cs typeface="+mn-cs"/>
        </a:defRPr>
      </a:lvl2pPr>
      <a:lvl3pPr marL="1143000" indent="-228600" algn="l" rtl="0" eaLnBrk="0" fontAlgn="base" hangingPunct="0">
        <a:spcBef>
          <a:spcPct val="20000"/>
        </a:spcBef>
        <a:spcAft>
          <a:spcPct val="0"/>
        </a:spcAft>
        <a:buChar char="•"/>
        <a:defRPr sz="2400">
          <a:solidFill>
            <a:srgbClr val="0000CC"/>
          </a:solidFill>
          <a:latin typeface="+mn-lt"/>
          <a:ea typeface="ＭＳ Ｐゴシック" pitchFamily="34" charset="-128"/>
          <a:cs typeface="+mn-cs"/>
        </a:defRPr>
      </a:lvl3pPr>
      <a:lvl4pPr marL="1600200" indent="-228600" algn="l" rtl="0" eaLnBrk="0" fontAlgn="base" hangingPunct="0">
        <a:spcBef>
          <a:spcPct val="20000"/>
        </a:spcBef>
        <a:spcAft>
          <a:spcPct val="0"/>
        </a:spcAft>
        <a:buChar char="–"/>
        <a:defRPr sz="2000">
          <a:solidFill>
            <a:srgbClr val="0000CC"/>
          </a:solidFill>
          <a:latin typeface="+mn-lt"/>
          <a:ea typeface="ＭＳ Ｐゴシック" pitchFamily="34" charset="-128"/>
          <a:cs typeface="+mn-cs"/>
        </a:defRPr>
      </a:lvl4pPr>
      <a:lvl5pPr marL="2057400" indent="-228600" algn="l" rtl="0" eaLnBrk="0" fontAlgn="base" hangingPunct="0">
        <a:spcBef>
          <a:spcPct val="20000"/>
        </a:spcBef>
        <a:spcAft>
          <a:spcPct val="0"/>
        </a:spcAft>
        <a:buChar char="»"/>
        <a:defRPr sz="2000">
          <a:solidFill>
            <a:srgbClr val="0000CC"/>
          </a:solidFill>
          <a:latin typeface="+mn-lt"/>
          <a:ea typeface="ＭＳ Ｐゴシック" pitchFamily="34" charset="-128"/>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ChangeArrowheads="1"/>
          </p:cNvSpPr>
          <p:nvPr/>
        </p:nvSpPr>
        <p:spPr bwMode="auto">
          <a:xfrm>
            <a:off x="251520" y="2319015"/>
            <a:ext cx="8712967" cy="327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rgbClr val="0000CC"/>
                </a:solidFill>
                <a:latin typeface="Arial" charset="0"/>
                <a:ea typeface="ＭＳ Ｐゴシック" pitchFamily="34" charset="-128"/>
                <a:cs typeface="Arial" charset="0"/>
              </a:defRPr>
            </a:lvl1pPr>
            <a:lvl2pPr marL="742950" indent="-285750" eaLnBrk="0" hangingPunct="0">
              <a:spcBef>
                <a:spcPct val="20000"/>
              </a:spcBef>
              <a:buChar char="–"/>
              <a:defRPr sz="2800">
                <a:solidFill>
                  <a:srgbClr val="0000CC"/>
                </a:solidFill>
                <a:latin typeface="Arial" charset="0"/>
                <a:ea typeface="ＭＳ Ｐゴシック" pitchFamily="34" charset="-128"/>
                <a:cs typeface="Arial" charset="0"/>
              </a:defRPr>
            </a:lvl2pPr>
            <a:lvl3pPr marL="1143000" indent="-228600" eaLnBrk="0" hangingPunct="0">
              <a:spcBef>
                <a:spcPct val="20000"/>
              </a:spcBef>
              <a:buChar char="•"/>
              <a:defRPr sz="2400">
                <a:solidFill>
                  <a:srgbClr val="0000CC"/>
                </a:solidFill>
                <a:latin typeface="Arial" charset="0"/>
                <a:ea typeface="ＭＳ Ｐゴシック" pitchFamily="34" charset="-128"/>
                <a:cs typeface="Arial" charset="0"/>
              </a:defRPr>
            </a:lvl3pPr>
            <a:lvl4pPr marL="1600200" indent="-228600" eaLnBrk="0" hangingPunct="0">
              <a:spcBef>
                <a:spcPct val="20000"/>
              </a:spcBef>
              <a:buChar char="–"/>
              <a:defRPr sz="2000">
                <a:solidFill>
                  <a:srgbClr val="0000CC"/>
                </a:solidFill>
                <a:latin typeface="Arial" charset="0"/>
                <a:ea typeface="ＭＳ Ｐゴシック" pitchFamily="34" charset="-128"/>
                <a:cs typeface="Arial" charset="0"/>
              </a:defRPr>
            </a:lvl4pPr>
            <a:lvl5pPr marL="2057400" indent="-228600" eaLnBrk="0" hangingPunct="0">
              <a:spcBef>
                <a:spcPct val="20000"/>
              </a:spcBef>
              <a:buChar char="»"/>
              <a:defRPr sz="2000">
                <a:solidFill>
                  <a:srgbClr val="0000CC"/>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har char="»"/>
              <a:defRPr sz="2000">
                <a:solidFill>
                  <a:srgbClr val="0000CC"/>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har char="»"/>
              <a:defRPr sz="2000">
                <a:solidFill>
                  <a:srgbClr val="0000CC"/>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har char="»"/>
              <a:defRPr sz="2000">
                <a:solidFill>
                  <a:srgbClr val="0000CC"/>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har char="»"/>
              <a:defRPr sz="2000">
                <a:solidFill>
                  <a:srgbClr val="0000CC"/>
                </a:solidFill>
                <a:latin typeface="Arial" charset="0"/>
                <a:ea typeface="ＭＳ Ｐゴシック" pitchFamily="34" charset="-128"/>
                <a:cs typeface="Arial" charset="0"/>
              </a:defRPr>
            </a:lvl9pPr>
          </a:lstStyle>
          <a:p>
            <a:pPr algn="ctr" eaLnBrk="1" hangingPunct="1">
              <a:spcBef>
                <a:spcPct val="0"/>
              </a:spcBef>
              <a:buFontTx/>
              <a:buNone/>
            </a:pPr>
            <a:r>
              <a:rPr lang="en-GB" altLang="en-US" sz="4400" b="1" dirty="0" smtClean="0">
                <a:solidFill>
                  <a:schemeClr val="accent2"/>
                </a:solidFill>
                <a:latin typeface="Gill Sans MT" panose="020B0502020104020203" pitchFamily="34" charset="0"/>
              </a:rPr>
              <a:t>Telecommunications</a:t>
            </a:r>
          </a:p>
          <a:p>
            <a:pPr algn="ctr" eaLnBrk="1" hangingPunct="1">
              <a:spcBef>
                <a:spcPct val="0"/>
              </a:spcBef>
              <a:buFontTx/>
              <a:buNone/>
            </a:pPr>
            <a:endParaRPr lang="en-GB" altLang="en-US" sz="3600" b="1" dirty="0">
              <a:solidFill>
                <a:schemeClr val="accent2"/>
              </a:solidFill>
              <a:latin typeface="Gill Sans MT" panose="020B0502020104020203" pitchFamily="34" charset="0"/>
            </a:endParaRPr>
          </a:p>
          <a:p>
            <a:pPr algn="ctr" eaLnBrk="1" hangingPunct="1">
              <a:spcBef>
                <a:spcPct val="0"/>
              </a:spcBef>
              <a:buFontTx/>
              <a:buNone/>
            </a:pPr>
            <a:r>
              <a:rPr lang="en-GB" altLang="en-US" sz="3600" b="1" dirty="0" smtClean="0">
                <a:solidFill>
                  <a:schemeClr val="accent2"/>
                </a:solidFill>
                <a:latin typeface="Gill Sans MT" panose="020B0502020104020203" pitchFamily="34" charset="0"/>
              </a:rPr>
              <a:t>Public Meeting </a:t>
            </a:r>
          </a:p>
          <a:p>
            <a:pPr algn="ctr" eaLnBrk="1" hangingPunct="1">
              <a:spcBef>
                <a:spcPct val="0"/>
              </a:spcBef>
              <a:buFontTx/>
              <a:buNone/>
            </a:pPr>
            <a:r>
              <a:rPr lang="en-GB" altLang="en-US" sz="3600" b="1" dirty="0" smtClean="0">
                <a:solidFill>
                  <a:schemeClr val="accent2"/>
                </a:solidFill>
                <a:latin typeface="Gill Sans MT" panose="020B0502020104020203" pitchFamily="34" charset="0"/>
              </a:rPr>
              <a:t>14 November 16</a:t>
            </a:r>
            <a:endParaRPr lang="en-GB" altLang="en-US" sz="2800" b="1" dirty="0">
              <a:solidFill>
                <a:schemeClr val="accent2"/>
              </a:solidFill>
              <a:latin typeface="Gill Sans MT" panose="020B0502020104020203"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A number of interactions were held with Sure between May and November 15</a:t>
            </a:r>
            <a:endParaRPr lang="en-GB" sz="3200" b="1" dirty="0">
              <a:solidFill>
                <a:schemeClr val="accent2"/>
              </a:solidFill>
              <a:latin typeface="Gill Sans MT" panose="020B0502020104020203" pitchFamily="34" charset="0"/>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4027611974"/>
              </p:ext>
            </p:extLst>
          </p:nvPr>
        </p:nvGraphicFramePr>
        <p:xfrm>
          <a:off x="457200" y="2348880"/>
          <a:ext cx="8229600" cy="3337560"/>
        </p:xfrm>
        <a:graphic>
          <a:graphicData uri="http://schemas.openxmlformats.org/drawingml/2006/table">
            <a:tbl>
              <a:tblPr firstRow="1" bandRow="1">
                <a:tableStyleId>{21E4AEA4-8DFA-4A89-87EB-49C32662AFE0}</a:tableStyleId>
              </a:tblPr>
              <a:tblGrid>
                <a:gridCol w="1306488"/>
                <a:gridCol w="6923112"/>
              </a:tblGrid>
              <a:tr h="370840">
                <a:tc>
                  <a:txBody>
                    <a:bodyPr/>
                    <a:lstStyle/>
                    <a:p>
                      <a:pPr algn="ctr"/>
                      <a:r>
                        <a:rPr lang="en-GB" dirty="0" smtClean="0">
                          <a:latin typeface="Calibri" panose="020F0502020204030204" pitchFamily="34" charset="0"/>
                        </a:rPr>
                        <a:t>Date</a:t>
                      </a:r>
                      <a:endParaRPr lang="en-GB" dirty="0">
                        <a:latin typeface="Calibri" panose="020F0502020204030204" pitchFamily="34" charset="0"/>
                      </a:endParaRPr>
                    </a:p>
                  </a:txBody>
                  <a:tcPr/>
                </a:tc>
                <a:tc>
                  <a:txBody>
                    <a:bodyPr/>
                    <a:lstStyle/>
                    <a:p>
                      <a:pPr algn="ctr"/>
                      <a:r>
                        <a:rPr lang="en-GB" dirty="0" smtClean="0">
                          <a:latin typeface="Calibri" panose="020F0502020204030204" pitchFamily="34" charset="0"/>
                        </a:rPr>
                        <a:t>Activity</a:t>
                      </a:r>
                      <a:endParaRPr lang="en-GB" dirty="0">
                        <a:latin typeface="Calibri" panose="020F0502020204030204" pitchFamily="34" charset="0"/>
                      </a:endParaRPr>
                    </a:p>
                  </a:txBody>
                  <a:tcPr/>
                </a:tc>
              </a:tr>
              <a:tr h="370840">
                <a:tc>
                  <a:txBody>
                    <a:bodyPr/>
                    <a:lstStyle/>
                    <a:p>
                      <a:r>
                        <a:rPr lang="en-GB" dirty="0" smtClean="0">
                          <a:latin typeface="Calibri" panose="020F0502020204030204" pitchFamily="34" charset="0"/>
                        </a:rPr>
                        <a:t>May 15</a:t>
                      </a:r>
                      <a:endParaRPr lang="en-GB" dirty="0">
                        <a:latin typeface="Calibri" panose="020F0502020204030204" pitchFamily="34" charset="0"/>
                      </a:endParaRPr>
                    </a:p>
                  </a:txBody>
                  <a:tcPr/>
                </a:tc>
                <a:tc>
                  <a:txBody>
                    <a:bodyPr/>
                    <a:lstStyle/>
                    <a:p>
                      <a:r>
                        <a:rPr lang="en-GB" dirty="0" smtClean="0">
                          <a:latin typeface="Calibri" panose="020F0502020204030204" pitchFamily="34" charset="0"/>
                        </a:rPr>
                        <a:t>Sure invited to submit initial proposal</a:t>
                      </a:r>
                      <a:endParaRPr lang="en-GB" dirty="0">
                        <a:latin typeface="Calibri" panose="020F0502020204030204" pitchFamily="34" charset="0"/>
                      </a:endParaRPr>
                    </a:p>
                  </a:txBody>
                  <a:tcPr/>
                </a:tc>
              </a:tr>
              <a:tr h="370840">
                <a:tc>
                  <a:txBody>
                    <a:bodyPr/>
                    <a:lstStyle/>
                    <a:p>
                      <a:r>
                        <a:rPr lang="en-GB" dirty="0" smtClean="0">
                          <a:latin typeface="Calibri" panose="020F0502020204030204" pitchFamily="34" charset="0"/>
                        </a:rPr>
                        <a:t>Jun 15</a:t>
                      </a:r>
                      <a:endParaRPr lang="en-GB" dirty="0">
                        <a:latin typeface="Calibri" panose="020F0502020204030204" pitchFamily="34" charset="0"/>
                      </a:endParaRPr>
                    </a:p>
                  </a:txBody>
                  <a:tcPr/>
                </a:tc>
                <a:tc>
                  <a:txBody>
                    <a:bodyPr/>
                    <a:lstStyle/>
                    <a:p>
                      <a:r>
                        <a:rPr lang="en-GB" dirty="0" smtClean="0">
                          <a:latin typeface="Calibri" panose="020F0502020204030204" pitchFamily="34" charset="0"/>
                        </a:rPr>
                        <a:t>Discussions with</a:t>
                      </a:r>
                      <a:r>
                        <a:rPr lang="en-GB" baseline="0" dirty="0" smtClean="0">
                          <a:latin typeface="Calibri" panose="020F0502020204030204" pitchFamily="34" charset="0"/>
                        </a:rPr>
                        <a:t> Sure/Batelco </a:t>
                      </a:r>
                      <a:endParaRPr lang="en-GB" dirty="0">
                        <a:latin typeface="Calibri" panose="020F0502020204030204" pitchFamily="34" charset="0"/>
                      </a:endParaRPr>
                    </a:p>
                  </a:txBody>
                  <a:tcPr/>
                </a:tc>
              </a:tr>
              <a:tr h="370840">
                <a:tc>
                  <a:txBody>
                    <a:bodyPr/>
                    <a:lstStyle/>
                    <a:p>
                      <a:r>
                        <a:rPr lang="en-GB" dirty="0" smtClean="0">
                          <a:latin typeface="Calibri" panose="020F0502020204030204" pitchFamily="34" charset="0"/>
                        </a:rPr>
                        <a:t>Jun 15</a:t>
                      </a:r>
                      <a:endParaRPr lang="en-GB" dirty="0">
                        <a:latin typeface="Calibri" panose="020F0502020204030204" pitchFamily="34" charset="0"/>
                      </a:endParaRPr>
                    </a:p>
                  </a:txBody>
                  <a:tcPr/>
                </a:tc>
                <a:tc>
                  <a:txBody>
                    <a:bodyPr/>
                    <a:lstStyle/>
                    <a:p>
                      <a:r>
                        <a:rPr lang="en-GB" dirty="0" smtClean="0">
                          <a:latin typeface="Calibri" panose="020F0502020204030204" pitchFamily="34" charset="0"/>
                        </a:rPr>
                        <a:t>FIG and Sure meet</a:t>
                      </a:r>
                      <a:r>
                        <a:rPr lang="en-GB" baseline="0" dirty="0" smtClean="0">
                          <a:latin typeface="Calibri" panose="020F0502020204030204" pitchFamily="34" charset="0"/>
                        </a:rPr>
                        <a:t> satellite providers to discuss options</a:t>
                      </a:r>
                      <a:endParaRPr lang="en-GB" dirty="0">
                        <a:latin typeface="Calibri" panose="020F0502020204030204" pitchFamily="34" charset="0"/>
                      </a:endParaRPr>
                    </a:p>
                  </a:txBody>
                  <a:tcPr/>
                </a:tc>
              </a:tr>
              <a:tr h="370840">
                <a:tc>
                  <a:txBody>
                    <a:bodyPr/>
                    <a:lstStyle/>
                    <a:p>
                      <a:r>
                        <a:rPr lang="en-GB" dirty="0" smtClean="0">
                          <a:latin typeface="Calibri" panose="020F0502020204030204" pitchFamily="34" charset="0"/>
                        </a:rPr>
                        <a:t>Aug 15</a:t>
                      </a:r>
                      <a:endParaRPr lang="en-GB" dirty="0">
                        <a:latin typeface="Calibri" panose="020F0502020204030204" pitchFamily="34" charset="0"/>
                      </a:endParaRPr>
                    </a:p>
                  </a:txBody>
                  <a:tcPr/>
                </a:tc>
                <a:tc>
                  <a:txBody>
                    <a:bodyPr/>
                    <a:lstStyle/>
                    <a:p>
                      <a:r>
                        <a:rPr lang="en-GB" dirty="0" smtClean="0">
                          <a:latin typeface="Calibri" panose="020F0502020204030204" pitchFamily="34" charset="0"/>
                        </a:rPr>
                        <a:t>Sure requested</a:t>
                      </a:r>
                      <a:r>
                        <a:rPr lang="en-GB" baseline="0" dirty="0" smtClean="0">
                          <a:latin typeface="Calibri" panose="020F0502020204030204" pitchFamily="34" charset="0"/>
                        </a:rPr>
                        <a:t> to improve proposal substantially</a:t>
                      </a:r>
                      <a:endParaRPr lang="en-GB" dirty="0">
                        <a:latin typeface="Calibri" panose="020F0502020204030204" pitchFamily="34" charset="0"/>
                      </a:endParaRPr>
                    </a:p>
                  </a:txBody>
                  <a:tcPr/>
                </a:tc>
              </a:tr>
              <a:tr h="370840">
                <a:tc>
                  <a:txBody>
                    <a:bodyPr/>
                    <a:lstStyle/>
                    <a:p>
                      <a:r>
                        <a:rPr lang="en-GB" dirty="0" smtClean="0">
                          <a:latin typeface="Calibri" panose="020F0502020204030204" pitchFamily="34" charset="0"/>
                        </a:rPr>
                        <a:t>Sep/Oct 15</a:t>
                      </a:r>
                      <a:endParaRPr lang="en-GB" dirty="0">
                        <a:latin typeface="Calibri" panose="020F0502020204030204" pitchFamily="34" charset="0"/>
                      </a:endParaRPr>
                    </a:p>
                  </a:txBody>
                  <a:tcPr/>
                </a:tc>
                <a:tc>
                  <a:txBody>
                    <a:bodyPr/>
                    <a:lstStyle/>
                    <a:p>
                      <a:r>
                        <a:rPr lang="en-GB" dirty="0" smtClean="0">
                          <a:latin typeface="Calibri" panose="020F0502020204030204" pitchFamily="34" charset="0"/>
                        </a:rPr>
                        <a:t>Improved</a:t>
                      </a:r>
                      <a:r>
                        <a:rPr lang="en-GB" baseline="0" dirty="0" smtClean="0">
                          <a:latin typeface="Calibri" panose="020F0502020204030204" pitchFamily="34" charset="0"/>
                        </a:rPr>
                        <a:t> proposals from Sure with more concrete proposal</a:t>
                      </a:r>
                      <a:endParaRPr lang="en-GB" dirty="0">
                        <a:latin typeface="Calibri" panose="020F0502020204030204" pitchFamily="34" charset="0"/>
                      </a:endParaRPr>
                    </a:p>
                  </a:txBody>
                  <a:tcPr/>
                </a:tc>
              </a:tr>
              <a:tr h="370840">
                <a:tc>
                  <a:txBody>
                    <a:bodyPr/>
                    <a:lstStyle/>
                    <a:p>
                      <a:r>
                        <a:rPr lang="en-GB" dirty="0" smtClean="0">
                          <a:latin typeface="Calibri" panose="020F0502020204030204" pitchFamily="34" charset="0"/>
                        </a:rPr>
                        <a:t>Nov 15</a:t>
                      </a:r>
                      <a:endParaRPr lang="en-GB" dirty="0">
                        <a:latin typeface="Calibri" panose="020F0502020204030204" pitchFamily="34" charset="0"/>
                      </a:endParaRPr>
                    </a:p>
                  </a:txBody>
                  <a:tcPr/>
                </a:tc>
                <a:tc>
                  <a:txBody>
                    <a:bodyPr/>
                    <a:lstStyle/>
                    <a:p>
                      <a:r>
                        <a:rPr lang="en-GB" dirty="0" smtClean="0">
                          <a:latin typeface="Calibri" panose="020F0502020204030204" pitchFamily="34" charset="0"/>
                        </a:rPr>
                        <a:t>Negotiations</a:t>
                      </a:r>
                      <a:r>
                        <a:rPr lang="en-GB" baseline="0" dirty="0" smtClean="0">
                          <a:latin typeface="Calibri" panose="020F0502020204030204" pitchFamily="34" charset="0"/>
                        </a:rPr>
                        <a:t> with Sure/Batelco to improve offer further</a:t>
                      </a:r>
                      <a:endParaRPr lang="en-GB" dirty="0">
                        <a:latin typeface="Calibri" panose="020F0502020204030204" pitchFamily="34" charset="0"/>
                      </a:endParaRPr>
                    </a:p>
                  </a:txBody>
                  <a:tcPr/>
                </a:tc>
              </a:tr>
              <a:tr h="370840">
                <a:tc>
                  <a:txBody>
                    <a:bodyPr/>
                    <a:lstStyle/>
                    <a:p>
                      <a:r>
                        <a:rPr lang="en-GB" dirty="0" smtClean="0">
                          <a:latin typeface="Calibri" panose="020F0502020204030204" pitchFamily="34" charset="0"/>
                        </a:rPr>
                        <a:t>Nov 15</a:t>
                      </a:r>
                      <a:endParaRPr lang="en-GB" dirty="0">
                        <a:latin typeface="Calibri" panose="020F0502020204030204" pitchFamily="34" charset="0"/>
                      </a:endParaRPr>
                    </a:p>
                  </a:txBody>
                  <a:tcPr/>
                </a:tc>
                <a:tc>
                  <a:txBody>
                    <a:bodyPr/>
                    <a:lstStyle/>
                    <a:p>
                      <a:r>
                        <a:rPr lang="en-GB" dirty="0" smtClean="0">
                          <a:latin typeface="Calibri" panose="020F0502020204030204" pitchFamily="34" charset="0"/>
                        </a:rPr>
                        <a:t>Best and final offer</a:t>
                      </a:r>
                      <a:endParaRPr lang="en-GB" dirty="0">
                        <a:latin typeface="Calibri" panose="020F0502020204030204" pitchFamily="34" charset="0"/>
                      </a:endParaRPr>
                    </a:p>
                  </a:txBody>
                  <a:tcPr/>
                </a:tc>
              </a:tr>
              <a:tr h="370840">
                <a:tc>
                  <a:txBody>
                    <a:bodyPr/>
                    <a:lstStyle/>
                    <a:p>
                      <a:r>
                        <a:rPr lang="en-GB" dirty="0" smtClean="0">
                          <a:latin typeface="Calibri" panose="020F0502020204030204" pitchFamily="34" charset="0"/>
                        </a:rPr>
                        <a:t>Dec 15</a:t>
                      </a:r>
                      <a:endParaRPr lang="en-GB" dirty="0">
                        <a:latin typeface="Calibri" panose="020F0502020204030204" pitchFamily="34" charset="0"/>
                      </a:endParaRPr>
                    </a:p>
                  </a:txBody>
                  <a:tcPr/>
                </a:tc>
                <a:tc>
                  <a:txBody>
                    <a:bodyPr/>
                    <a:lstStyle/>
                    <a:p>
                      <a:r>
                        <a:rPr lang="en-GB" dirty="0" smtClean="0">
                          <a:latin typeface="Calibri" panose="020F0502020204030204" pitchFamily="34" charset="0"/>
                        </a:rPr>
                        <a:t>ExCo</a:t>
                      </a:r>
                      <a:r>
                        <a:rPr lang="en-GB" baseline="0" dirty="0" smtClean="0">
                          <a:latin typeface="Calibri" panose="020F0502020204030204" pitchFamily="34" charset="0"/>
                        </a:rPr>
                        <a:t> approved key points of offer in principle subject to licence</a:t>
                      </a:r>
                      <a:endParaRPr lang="en-GB" dirty="0">
                        <a:latin typeface="Calibri" panose="020F0502020204030204" pitchFamily="34" charset="0"/>
                      </a:endParaRPr>
                    </a:p>
                  </a:txBody>
                  <a:tcPr/>
                </a:tc>
              </a:tr>
            </a:tbl>
          </a:graphicData>
        </a:graphic>
      </p:graphicFrame>
      <p:sp>
        <p:nvSpPr>
          <p:cNvPr id="7" name="Content Placeholder 5"/>
          <p:cNvSpPr txBox="1">
            <a:spLocks/>
          </p:cNvSpPr>
          <p:nvPr/>
        </p:nvSpPr>
        <p:spPr bwMode="auto">
          <a:xfrm>
            <a:off x="395536" y="5805264"/>
            <a:ext cx="8424936" cy="43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rgbClr val="0000CC"/>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rgbClr val="0000CC"/>
                </a:solidFill>
                <a:latin typeface="+mn-lt"/>
                <a:ea typeface="ＭＳ Ｐゴシック" pitchFamily="34" charset="-128"/>
                <a:cs typeface="+mn-cs"/>
              </a:defRPr>
            </a:lvl2pPr>
            <a:lvl3pPr marL="1143000" indent="-228600" algn="l" rtl="0" eaLnBrk="0" fontAlgn="base" hangingPunct="0">
              <a:spcBef>
                <a:spcPct val="20000"/>
              </a:spcBef>
              <a:spcAft>
                <a:spcPct val="0"/>
              </a:spcAft>
              <a:buChar char="•"/>
              <a:defRPr sz="2400">
                <a:solidFill>
                  <a:srgbClr val="0000CC"/>
                </a:solidFill>
                <a:latin typeface="+mn-lt"/>
                <a:ea typeface="ＭＳ Ｐゴシック" pitchFamily="34" charset="-128"/>
                <a:cs typeface="+mn-cs"/>
              </a:defRPr>
            </a:lvl3pPr>
            <a:lvl4pPr marL="1600200" indent="-228600" algn="l" rtl="0" eaLnBrk="0" fontAlgn="base" hangingPunct="0">
              <a:spcBef>
                <a:spcPct val="20000"/>
              </a:spcBef>
              <a:spcAft>
                <a:spcPct val="0"/>
              </a:spcAft>
              <a:buChar char="–"/>
              <a:defRPr sz="2000">
                <a:solidFill>
                  <a:srgbClr val="0000CC"/>
                </a:solidFill>
                <a:latin typeface="+mn-lt"/>
                <a:ea typeface="ＭＳ Ｐゴシック" pitchFamily="34" charset="-128"/>
                <a:cs typeface="+mn-cs"/>
              </a:defRPr>
            </a:lvl4pPr>
            <a:lvl5pPr marL="2057400" indent="-228600" algn="l" rtl="0" eaLnBrk="0" fontAlgn="base" hangingPunct="0">
              <a:spcBef>
                <a:spcPct val="20000"/>
              </a:spcBef>
              <a:spcAft>
                <a:spcPct val="0"/>
              </a:spcAft>
              <a:buChar char="»"/>
              <a:defRPr sz="2000">
                <a:solidFill>
                  <a:srgbClr val="0000CC"/>
                </a:solidFill>
                <a:latin typeface="+mn-lt"/>
                <a:ea typeface="ＭＳ Ｐゴシック" pitchFamily="34" charset="-128"/>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a:spcBef>
                <a:spcPts val="1200"/>
              </a:spcBef>
            </a:pPr>
            <a:r>
              <a:rPr lang="en-GB" sz="1800" b="1" kern="0" dirty="0" smtClean="0">
                <a:solidFill>
                  <a:schemeClr val="accent6"/>
                </a:solidFill>
                <a:latin typeface="Gill Sans MT" panose="020B0502020104020203" pitchFamily="34" charset="0"/>
              </a:rPr>
              <a:t>Cartesian provided technical advice and due diligence at key points to help validate viability and cost implications of proposals</a:t>
            </a:r>
          </a:p>
        </p:txBody>
      </p:sp>
    </p:spTree>
    <p:extLst>
      <p:ext uri="{BB962C8B-B14F-4D97-AF65-F5344CB8AC3E}">
        <p14:creationId xmlns:p14="http://schemas.microsoft.com/office/powerpoint/2010/main" val="34969314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The detail of the draft licence </a:t>
            </a:r>
            <a:br>
              <a:rPr lang="en-GB" sz="3200" b="1" dirty="0" smtClean="0">
                <a:solidFill>
                  <a:schemeClr val="accent2"/>
                </a:solidFill>
                <a:latin typeface="Gill Sans MT" panose="020B0502020104020203" pitchFamily="34" charset="0"/>
              </a:rPr>
            </a:br>
            <a:r>
              <a:rPr lang="en-GB" sz="3200" b="1" dirty="0" smtClean="0">
                <a:solidFill>
                  <a:schemeClr val="accent2"/>
                </a:solidFill>
                <a:latin typeface="Gill Sans MT" panose="020B0502020104020203" pitchFamily="34" charset="0"/>
              </a:rPr>
              <a:t>has recently been completed</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2492896"/>
            <a:ext cx="8640960" cy="3744416"/>
          </a:xfrm>
        </p:spPr>
        <p:txBody>
          <a:bodyPr/>
          <a:lstStyle/>
          <a:p>
            <a:pPr>
              <a:spcBef>
                <a:spcPts val="1200"/>
              </a:spcBef>
            </a:pPr>
            <a:r>
              <a:rPr lang="en-GB" sz="2000" b="1" dirty="0" smtClean="0">
                <a:solidFill>
                  <a:schemeClr val="accent6"/>
                </a:solidFill>
                <a:latin typeface="Gill Sans MT" panose="020B0502020104020203" pitchFamily="34" charset="0"/>
              </a:rPr>
              <a:t>Licence drafted by external experts and contains a number of areas:</a:t>
            </a:r>
          </a:p>
          <a:p>
            <a:pPr lvl="1">
              <a:spcBef>
                <a:spcPts val="1200"/>
              </a:spcBef>
            </a:pPr>
            <a:r>
              <a:rPr lang="en-GB" sz="1800" dirty="0" smtClean="0">
                <a:solidFill>
                  <a:schemeClr val="accent6"/>
                </a:solidFill>
                <a:latin typeface="Gill Sans MT" panose="020B0502020104020203" pitchFamily="34" charset="0"/>
              </a:rPr>
              <a:t>Service improvements and obligations on Sure</a:t>
            </a:r>
          </a:p>
          <a:p>
            <a:pPr lvl="1">
              <a:spcBef>
                <a:spcPts val="1200"/>
              </a:spcBef>
            </a:pPr>
            <a:r>
              <a:rPr lang="en-GB" sz="1800" dirty="0" smtClean="0">
                <a:solidFill>
                  <a:schemeClr val="accent6"/>
                </a:solidFill>
                <a:latin typeface="Gill Sans MT" panose="020B0502020104020203" pitchFamily="34" charset="0"/>
              </a:rPr>
              <a:t>Licence term and notice period </a:t>
            </a:r>
          </a:p>
          <a:p>
            <a:pPr lvl="1">
              <a:spcBef>
                <a:spcPts val="1200"/>
              </a:spcBef>
            </a:pPr>
            <a:r>
              <a:rPr lang="en-GB" sz="1800" dirty="0" smtClean="0">
                <a:solidFill>
                  <a:schemeClr val="accent6"/>
                </a:solidFill>
                <a:latin typeface="Gill Sans MT" panose="020B0502020104020203" pitchFamily="34" charset="0"/>
              </a:rPr>
              <a:t>New Price Cap arrangements</a:t>
            </a:r>
          </a:p>
          <a:p>
            <a:pPr lvl="1">
              <a:spcBef>
                <a:spcPts val="1200"/>
              </a:spcBef>
            </a:pPr>
            <a:r>
              <a:rPr lang="en-GB" sz="1800" dirty="0" smtClean="0">
                <a:solidFill>
                  <a:schemeClr val="accent6"/>
                </a:solidFill>
                <a:latin typeface="Gill Sans MT" panose="020B0502020104020203" pitchFamily="34" charset="0"/>
              </a:rPr>
              <a:t>Key Performance Indicators</a:t>
            </a:r>
          </a:p>
          <a:p>
            <a:pPr lvl="1">
              <a:spcBef>
                <a:spcPts val="1200"/>
              </a:spcBef>
            </a:pPr>
            <a:r>
              <a:rPr lang="en-GB" sz="1800" dirty="0" smtClean="0">
                <a:solidFill>
                  <a:schemeClr val="accent6"/>
                </a:solidFill>
                <a:latin typeface="Gill Sans MT" panose="020B0502020104020203" pitchFamily="34" charset="0"/>
              </a:rPr>
              <a:t>Requirements on transparency</a:t>
            </a:r>
          </a:p>
          <a:p>
            <a:pPr lvl="1">
              <a:spcBef>
                <a:spcPts val="1200"/>
              </a:spcBef>
            </a:pPr>
            <a:r>
              <a:rPr lang="en-GB" sz="1800" dirty="0" smtClean="0">
                <a:solidFill>
                  <a:schemeClr val="accent6"/>
                </a:solidFill>
                <a:latin typeface="Gill Sans MT" panose="020B0502020104020203" pitchFamily="34" charset="0"/>
              </a:rPr>
              <a:t>Change in control limitations</a:t>
            </a:r>
          </a:p>
          <a:p>
            <a:pPr lvl="1">
              <a:spcBef>
                <a:spcPts val="1200"/>
              </a:spcBef>
            </a:pPr>
            <a:r>
              <a:rPr lang="en-GB" sz="1800" dirty="0" smtClean="0">
                <a:solidFill>
                  <a:schemeClr val="accent6"/>
                </a:solidFill>
                <a:latin typeface="Gill Sans MT" panose="020B0502020104020203" pitchFamily="34" charset="0"/>
              </a:rPr>
              <a:t>Exit provisions</a:t>
            </a:r>
          </a:p>
          <a:p>
            <a:pPr>
              <a:spcBef>
                <a:spcPts val="1200"/>
              </a:spcBef>
            </a:pPr>
            <a:endParaRPr lang="en-GB" sz="2000" b="1" dirty="0">
              <a:solidFill>
                <a:schemeClr val="accent6"/>
              </a:solidFill>
              <a:latin typeface="Gill Sans MT" panose="020B0502020104020203" pitchFamily="34" charset="0"/>
            </a:endParaRPr>
          </a:p>
          <a:p>
            <a:pPr lvl="1">
              <a:spcBef>
                <a:spcPts val="300"/>
              </a:spcBef>
            </a:pPr>
            <a:endParaRPr lang="en-GB" sz="1600" b="1" dirty="0">
              <a:solidFill>
                <a:schemeClr val="accent6"/>
              </a:solidFill>
              <a:latin typeface="Gill Sans MT" panose="020B0502020104020203" pitchFamily="34" charset="0"/>
            </a:endParaRPr>
          </a:p>
          <a:p>
            <a:pPr marL="0" indent="0">
              <a:spcBef>
                <a:spcPts val="1200"/>
              </a:spcBef>
              <a:buNone/>
            </a:pPr>
            <a:endParaRPr lang="en-GB" sz="2000" b="1" dirty="0" smtClean="0">
              <a:solidFill>
                <a:schemeClr val="accent6"/>
              </a:solidFill>
              <a:latin typeface="Gill Sans MT" panose="020B0502020104020203" pitchFamily="34" charset="0"/>
            </a:endParaRPr>
          </a:p>
        </p:txBody>
      </p:sp>
    </p:spTree>
    <p:extLst>
      <p:ext uri="{BB962C8B-B14F-4D97-AF65-F5344CB8AC3E}">
        <p14:creationId xmlns:p14="http://schemas.microsoft.com/office/powerpoint/2010/main" val="1684646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There will be substantial increases in broadband allowances</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6021288"/>
            <a:ext cx="8640960" cy="432048"/>
          </a:xfrm>
        </p:spPr>
        <p:txBody>
          <a:bodyPr/>
          <a:lstStyle/>
          <a:p>
            <a:pPr>
              <a:spcBef>
                <a:spcPts val="1200"/>
              </a:spcBef>
            </a:pPr>
            <a:r>
              <a:rPr lang="en-GB" sz="2000" b="1" dirty="0" smtClean="0">
                <a:solidFill>
                  <a:schemeClr val="accent6"/>
                </a:solidFill>
                <a:latin typeface="Gill Sans MT" panose="020B0502020104020203" pitchFamily="34" charset="0"/>
              </a:rPr>
              <a:t>Those packages marked * also had a small price reduction</a:t>
            </a:r>
            <a:endParaRPr lang="en-GB" sz="2000" b="1" dirty="0">
              <a:solidFill>
                <a:schemeClr val="accent6"/>
              </a:solidFill>
              <a:latin typeface="Gill Sans MT" panose="020B0502020104020203" pitchFamily="34" charset="0"/>
            </a:endParaRPr>
          </a:p>
          <a:p>
            <a:pPr lvl="1">
              <a:spcBef>
                <a:spcPts val="300"/>
              </a:spcBef>
            </a:pPr>
            <a:endParaRPr lang="en-GB" sz="1600" b="1" dirty="0">
              <a:solidFill>
                <a:schemeClr val="accent6"/>
              </a:solidFill>
              <a:latin typeface="Gill Sans MT" panose="020B0502020104020203" pitchFamily="34" charset="0"/>
            </a:endParaRPr>
          </a:p>
          <a:p>
            <a:pPr marL="0" indent="0">
              <a:spcBef>
                <a:spcPts val="1200"/>
              </a:spcBef>
              <a:buNone/>
            </a:pPr>
            <a:endParaRPr lang="en-GB" sz="2000" b="1" dirty="0" smtClean="0">
              <a:solidFill>
                <a:schemeClr val="accent6"/>
              </a:solidFill>
              <a:latin typeface="Gill Sans MT" panose="020B0502020104020203"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196623656"/>
              </p:ext>
            </p:extLst>
          </p:nvPr>
        </p:nvGraphicFramePr>
        <p:xfrm>
          <a:off x="539548" y="2471896"/>
          <a:ext cx="8352931" cy="3261360"/>
        </p:xfrm>
        <a:graphic>
          <a:graphicData uri="http://schemas.openxmlformats.org/drawingml/2006/table">
            <a:tbl>
              <a:tblPr firstRow="1" firstCol="1" bandRow="1">
                <a:tableStyleId>{93296810-A885-4BE3-A3E7-6D5BEEA58F35}</a:tableStyleId>
              </a:tblPr>
              <a:tblGrid>
                <a:gridCol w="1905057"/>
                <a:gridCol w="972919"/>
                <a:gridCol w="1095385"/>
                <a:gridCol w="1094400"/>
                <a:gridCol w="1095385"/>
                <a:gridCol w="1094400"/>
                <a:gridCol w="1095385"/>
              </a:tblGrid>
              <a:tr h="303823">
                <a:tc>
                  <a:txBody>
                    <a:bodyPr/>
                    <a:lstStyle/>
                    <a:p>
                      <a:pPr algn="just">
                        <a:spcAft>
                          <a:spcPts val="0"/>
                        </a:spcAft>
                      </a:pPr>
                      <a:r>
                        <a:rPr lang="en-GB" sz="2000" dirty="0">
                          <a:effectLst/>
                          <a:latin typeface="Calibri" panose="020F0502020204030204" pitchFamily="34" charset="0"/>
                        </a:rPr>
                        <a:t>Package</a:t>
                      </a:r>
                      <a:endParaRPr lang="en-GB" sz="2000"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dirty="0" smtClean="0">
                          <a:effectLst/>
                          <a:latin typeface="Calibri" panose="020F0502020204030204" pitchFamily="34" charset="0"/>
                        </a:rPr>
                        <a:t>Starter</a:t>
                      </a:r>
                      <a:endParaRPr lang="en-GB" sz="3200"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dirty="0" err="1" smtClean="0">
                          <a:effectLst/>
                          <a:latin typeface="Calibri" panose="020F0502020204030204" pitchFamily="34" charset="0"/>
                        </a:rPr>
                        <a:t>Lite</a:t>
                      </a:r>
                      <a:endParaRPr lang="en-GB" sz="3200"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dirty="0">
                          <a:effectLst/>
                          <a:latin typeface="Calibri" panose="020F0502020204030204" pitchFamily="34" charset="0"/>
                        </a:rPr>
                        <a:t>Bronze</a:t>
                      </a:r>
                      <a:endParaRPr lang="en-GB" sz="3200"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a:effectLst/>
                          <a:latin typeface="Calibri" panose="020F0502020204030204" pitchFamily="34" charset="0"/>
                        </a:rPr>
                        <a:t>Silver</a:t>
                      </a:r>
                      <a:endParaRPr lang="en-GB" sz="320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a:effectLst/>
                          <a:latin typeface="Calibri" panose="020F0502020204030204" pitchFamily="34" charset="0"/>
                        </a:rPr>
                        <a:t>Gold</a:t>
                      </a:r>
                      <a:endParaRPr lang="en-GB" sz="320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a:effectLst/>
                          <a:latin typeface="Calibri" panose="020F0502020204030204" pitchFamily="34" charset="0"/>
                        </a:rPr>
                        <a:t>Platinum</a:t>
                      </a:r>
                      <a:endParaRPr lang="en-GB" sz="3200">
                        <a:effectLst/>
                        <a:latin typeface="Calibri" panose="020F0502020204030204" pitchFamily="34" charset="0"/>
                        <a:ea typeface="Times New Roman"/>
                      </a:endParaRPr>
                    </a:p>
                  </a:txBody>
                  <a:tcPr marL="68580" marR="68580" marT="17780" marB="17780" anchor="ctr"/>
                </a:tc>
              </a:tr>
              <a:tr h="303823">
                <a:tc>
                  <a:txBody>
                    <a:bodyPr/>
                    <a:lstStyle/>
                    <a:p>
                      <a:pPr algn="just">
                        <a:spcAft>
                          <a:spcPts val="0"/>
                        </a:spcAft>
                      </a:pPr>
                      <a:r>
                        <a:rPr lang="en-GB" sz="2000" dirty="0">
                          <a:effectLst/>
                          <a:latin typeface="Calibri" panose="020F0502020204030204" pitchFamily="34" charset="0"/>
                        </a:rPr>
                        <a:t>Monthly Price</a:t>
                      </a:r>
                      <a:endParaRPr lang="en-GB" sz="2000" dirty="0">
                        <a:effectLst/>
                        <a:latin typeface="Calibri" panose="020F0502020204030204" pitchFamily="34" charset="0"/>
                        <a:ea typeface="Times New Roman"/>
                      </a:endParaRPr>
                    </a:p>
                  </a:txBody>
                  <a:tcPr marL="68580" marR="68580" marT="17780" marB="17780"/>
                </a:tc>
                <a:tc>
                  <a:txBody>
                    <a:bodyPr/>
                    <a:lstStyle/>
                    <a:p>
                      <a:pPr algn="ctr">
                        <a:spcAft>
                          <a:spcPts val="0"/>
                        </a:spcAft>
                      </a:pPr>
                      <a:r>
                        <a:rPr lang="en-GB" sz="2000" b="1" dirty="0">
                          <a:effectLst/>
                          <a:latin typeface="Calibri" panose="020F0502020204030204" pitchFamily="34" charset="0"/>
                        </a:rPr>
                        <a:t>£</a:t>
                      </a:r>
                      <a:r>
                        <a:rPr lang="en-GB" sz="2000" b="1" dirty="0" smtClean="0">
                          <a:effectLst/>
                          <a:latin typeface="Calibri" panose="020F0502020204030204" pitchFamily="34" charset="0"/>
                        </a:rPr>
                        <a:t>15*</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a:t>
                      </a:r>
                      <a:r>
                        <a:rPr lang="en-GB" sz="2000" b="1" dirty="0" smtClean="0">
                          <a:effectLst/>
                          <a:latin typeface="Calibri" panose="020F0502020204030204" pitchFamily="34" charset="0"/>
                        </a:rPr>
                        <a:t>37*</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a:t>
                      </a:r>
                      <a:r>
                        <a:rPr lang="en-GB" sz="2000" b="1" dirty="0" smtClean="0">
                          <a:effectLst/>
                          <a:latin typeface="Calibri" panose="020F0502020204030204" pitchFamily="34" charset="0"/>
                        </a:rPr>
                        <a:t>75*</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£180</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£300</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£425</a:t>
                      </a:r>
                      <a:endParaRPr lang="en-GB" sz="3200" b="1" dirty="0">
                        <a:effectLst/>
                        <a:latin typeface="Calibri" panose="020F0502020204030204" pitchFamily="34" charset="0"/>
                        <a:ea typeface="Times New Roman"/>
                      </a:endParaRPr>
                    </a:p>
                  </a:txBody>
                  <a:tcPr marL="68580" marR="68580" marT="17780" marB="17780" anchor="ctr"/>
                </a:tc>
              </a:tr>
              <a:tr h="550166">
                <a:tc>
                  <a:txBody>
                    <a:bodyPr/>
                    <a:lstStyle/>
                    <a:p>
                      <a:pPr algn="l">
                        <a:spcAft>
                          <a:spcPts val="0"/>
                        </a:spcAft>
                      </a:pPr>
                      <a:r>
                        <a:rPr lang="en-GB" sz="2000" b="0" i="1" dirty="0">
                          <a:effectLst/>
                          <a:latin typeface="Calibri" panose="020F0502020204030204" pitchFamily="34" charset="0"/>
                        </a:rPr>
                        <a:t>Data Quota 2015 (GB)</a:t>
                      </a:r>
                      <a:endParaRPr lang="en-GB" sz="2000" b="0" i="1" dirty="0">
                        <a:effectLst/>
                        <a:latin typeface="Calibri" panose="020F0502020204030204" pitchFamily="34" charset="0"/>
                        <a:ea typeface="Times New Roman"/>
                      </a:endParaRPr>
                    </a:p>
                  </a:txBody>
                  <a:tcPr marL="68580" marR="68580" marT="17780" marB="17780"/>
                </a:tc>
                <a:tc>
                  <a:txBody>
                    <a:bodyPr/>
                    <a:lstStyle/>
                    <a:p>
                      <a:pPr algn="ctr">
                        <a:spcAft>
                          <a:spcPts val="0"/>
                        </a:spcAft>
                      </a:pPr>
                      <a:r>
                        <a:rPr lang="en-GB" sz="2000" i="1" dirty="0">
                          <a:solidFill>
                            <a:schemeClr val="bg1">
                              <a:lumMod val="50000"/>
                            </a:schemeClr>
                          </a:solidFill>
                          <a:effectLst/>
                          <a:latin typeface="Calibri" panose="020F0502020204030204" pitchFamily="34" charset="0"/>
                        </a:rPr>
                        <a:t>0.70</a:t>
                      </a:r>
                      <a:endParaRPr lang="en-GB" sz="3200" i="1" dirty="0">
                        <a:solidFill>
                          <a:schemeClr val="bg1">
                            <a:lumMod val="50000"/>
                          </a:schemeClr>
                        </a:solidFill>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i="1" dirty="0">
                          <a:solidFill>
                            <a:schemeClr val="bg1">
                              <a:lumMod val="50000"/>
                            </a:schemeClr>
                          </a:solidFill>
                          <a:effectLst/>
                          <a:latin typeface="Calibri" panose="020F0502020204030204" pitchFamily="34" charset="0"/>
                        </a:rPr>
                        <a:t>2.00</a:t>
                      </a:r>
                      <a:endParaRPr lang="en-GB" sz="3200" i="1" dirty="0">
                        <a:solidFill>
                          <a:schemeClr val="bg1">
                            <a:lumMod val="50000"/>
                          </a:schemeClr>
                        </a:solidFill>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i="1" dirty="0">
                          <a:solidFill>
                            <a:schemeClr val="bg1">
                              <a:lumMod val="50000"/>
                            </a:schemeClr>
                          </a:solidFill>
                          <a:effectLst/>
                          <a:latin typeface="Calibri" panose="020F0502020204030204" pitchFamily="34" charset="0"/>
                        </a:rPr>
                        <a:t>5.15</a:t>
                      </a:r>
                      <a:endParaRPr lang="en-GB" sz="3200" i="1" dirty="0">
                        <a:solidFill>
                          <a:schemeClr val="bg1">
                            <a:lumMod val="50000"/>
                          </a:schemeClr>
                        </a:solidFill>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i="1" dirty="0">
                          <a:solidFill>
                            <a:schemeClr val="bg1">
                              <a:lumMod val="50000"/>
                            </a:schemeClr>
                          </a:solidFill>
                          <a:effectLst/>
                          <a:latin typeface="Calibri" panose="020F0502020204030204" pitchFamily="34" charset="0"/>
                        </a:rPr>
                        <a:t>10.50</a:t>
                      </a:r>
                      <a:endParaRPr lang="en-GB" sz="3200" i="1" dirty="0">
                        <a:solidFill>
                          <a:schemeClr val="bg1">
                            <a:lumMod val="50000"/>
                          </a:schemeClr>
                        </a:solidFill>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i="1" dirty="0">
                          <a:solidFill>
                            <a:schemeClr val="bg1">
                              <a:lumMod val="50000"/>
                            </a:schemeClr>
                          </a:solidFill>
                          <a:effectLst/>
                          <a:latin typeface="Calibri" panose="020F0502020204030204" pitchFamily="34" charset="0"/>
                        </a:rPr>
                        <a:t>18.75</a:t>
                      </a:r>
                      <a:endParaRPr lang="en-GB" sz="3200" i="1" dirty="0">
                        <a:solidFill>
                          <a:schemeClr val="bg1">
                            <a:lumMod val="50000"/>
                          </a:schemeClr>
                        </a:solidFill>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i="1" dirty="0">
                          <a:solidFill>
                            <a:schemeClr val="bg1">
                              <a:lumMod val="50000"/>
                            </a:schemeClr>
                          </a:solidFill>
                          <a:effectLst/>
                          <a:latin typeface="Calibri" panose="020F0502020204030204" pitchFamily="34" charset="0"/>
                        </a:rPr>
                        <a:t>31.25</a:t>
                      </a:r>
                      <a:endParaRPr lang="en-GB" sz="3200" i="1" dirty="0">
                        <a:solidFill>
                          <a:schemeClr val="bg1">
                            <a:lumMod val="50000"/>
                          </a:schemeClr>
                        </a:solidFill>
                        <a:effectLst/>
                        <a:latin typeface="Calibri" panose="020F0502020204030204" pitchFamily="34" charset="0"/>
                        <a:ea typeface="Times New Roman"/>
                      </a:endParaRPr>
                    </a:p>
                  </a:txBody>
                  <a:tcPr marL="68580" marR="68580" marT="17780" marB="17780" anchor="ctr"/>
                </a:tc>
              </a:tr>
              <a:tr h="550166">
                <a:tc>
                  <a:txBody>
                    <a:bodyPr/>
                    <a:lstStyle/>
                    <a:p>
                      <a:pPr algn="just">
                        <a:spcAft>
                          <a:spcPts val="0"/>
                        </a:spcAft>
                      </a:pPr>
                      <a:r>
                        <a:rPr lang="en-GB" sz="2000" dirty="0">
                          <a:effectLst/>
                          <a:latin typeface="Calibri" panose="020F0502020204030204" pitchFamily="34" charset="0"/>
                        </a:rPr>
                        <a:t>Jan 2016 </a:t>
                      </a:r>
                    </a:p>
                    <a:p>
                      <a:pPr algn="just">
                        <a:spcAft>
                          <a:spcPts val="0"/>
                        </a:spcAft>
                      </a:pPr>
                      <a:r>
                        <a:rPr lang="en-GB" sz="2000" dirty="0">
                          <a:effectLst/>
                          <a:latin typeface="Calibri" panose="020F0502020204030204" pitchFamily="34" charset="0"/>
                        </a:rPr>
                        <a:t>Data Quota (GB)</a:t>
                      </a:r>
                      <a:endParaRPr lang="en-GB" sz="2000" dirty="0">
                        <a:effectLst/>
                        <a:latin typeface="Calibri" panose="020F0502020204030204" pitchFamily="34" charset="0"/>
                        <a:ea typeface="Times New Roman"/>
                      </a:endParaRPr>
                    </a:p>
                  </a:txBody>
                  <a:tcPr marL="68580" marR="68580" marT="17780" marB="17780"/>
                </a:tc>
                <a:tc>
                  <a:txBody>
                    <a:bodyPr/>
                    <a:lstStyle/>
                    <a:p>
                      <a:pPr algn="ctr">
                        <a:spcAft>
                          <a:spcPts val="0"/>
                        </a:spcAft>
                      </a:pPr>
                      <a:r>
                        <a:rPr lang="en-GB" sz="2000" b="1" dirty="0">
                          <a:effectLst/>
                          <a:latin typeface="Calibri" panose="020F0502020204030204" pitchFamily="34" charset="0"/>
                        </a:rPr>
                        <a:t>1.5</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4.5</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9</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22.5</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37.5</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52.5</a:t>
                      </a:r>
                      <a:endParaRPr lang="en-GB" sz="3200" b="1" dirty="0">
                        <a:effectLst/>
                        <a:latin typeface="Calibri" panose="020F0502020204030204" pitchFamily="34" charset="0"/>
                        <a:ea typeface="Times New Roman"/>
                      </a:endParaRPr>
                    </a:p>
                  </a:txBody>
                  <a:tcPr marL="68580" marR="68580" marT="17780" marB="17780" anchor="ctr"/>
                </a:tc>
              </a:tr>
              <a:tr h="550166">
                <a:tc>
                  <a:txBody>
                    <a:bodyPr/>
                    <a:lstStyle/>
                    <a:p>
                      <a:pPr algn="just">
                        <a:spcAft>
                          <a:spcPts val="0"/>
                        </a:spcAft>
                      </a:pPr>
                      <a:r>
                        <a:rPr lang="en-GB" sz="2000" dirty="0">
                          <a:effectLst/>
                          <a:latin typeface="Calibri" panose="020F0502020204030204" pitchFamily="34" charset="0"/>
                        </a:rPr>
                        <a:t>Jan 2017 </a:t>
                      </a:r>
                    </a:p>
                    <a:p>
                      <a:pPr algn="just">
                        <a:spcAft>
                          <a:spcPts val="0"/>
                        </a:spcAft>
                      </a:pPr>
                      <a:r>
                        <a:rPr lang="en-GB" sz="2000" dirty="0">
                          <a:effectLst/>
                          <a:latin typeface="Calibri" panose="020F0502020204030204" pitchFamily="34" charset="0"/>
                        </a:rPr>
                        <a:t>Data Quota (GB)</a:t>
                      </a:r>
                      <a:endParaRPr lang="en-GB" sz="2000" dirty="0">
                        <a:effectLst/>
                        <a:latin typeface="Calibri" panose="020F0502020204030204" pitchFamily="34" charset="0"/>
                        <a:ea typeface="Times New Roman"/>
                      </a:endParaRPr>
                    </a:p>
                  </a:txBody>
                  <a:tcPr marL="68580" marR="68580" marT="17780" marB="17780"/>
                </a:tc>
                <a:tc>
                  <a:txBody>
                    <a:bodyPr/>
                    <a:lstStyle/>
                    <a:p>
                      <a:pPr algn="ctr">
                        <a:spcAft>
                          <a:spcPts val="0"/>
                        </a:spcAft>
                      </a:pPr>
                      <a:r>
                        <a:rPr lang="en-GB" sz="2000" b="1">
                          <a:effectLst/>
                          <a:latin typeface="Calibri" panose="020F0502020204030204" pitchFamily="34" charset="0"/>
                        </a:rPr>
                        <a:t>2</a:t>
                      </a:r>
                      <a:endParaRPr lang="en-GB" sz="3200" b="1">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a:effectLst/>
                          <a:latin typeface="Calibri" panose="020F0502020204030204" pitchFamily="34" charset="0"/>
                        </a:rPr>
                        <a:t>6</a:t>
                      </a:r>
                      <a:endParaRPr lang="en-GB" sz="3200" b="1">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a:effectLst/>
                          <a:latin typeface="Calibri" panose="020F0502020204030204" pitchFamily="34" charset="0"/>
                        </a:rPr>
                        <a:t>12</a:t>
                      </a:r>
                      <a:endParaRPr lang="en-GB" sz="3200" b="1">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a:effectLst/>
                          <a:latin typeface="Calibri" panose="020F0502020204030204" pitchFamily="34" charset="0"/>
                        </a:rPr>
                        <a:t>30</a:t>
                      </a:r>
                      <a:endParaRPr lang="en-GB" sz="3200" b="1">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a:effectLst/>
                          <a:latin typeface="Calibri" panose="020F0502020204030204" pitchFamily="34" charset="0"/>
                        </a:rPr>
                        <a:t>50</a:t>
                      </a:r>
                      <a:endParaRPr lang="en-GB" sz="3200" b="1">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70</a:t>
                      </a:r>
                      <a:endParaRPr lang="en-GB" sz="3200" b="1" dirty="0">
                        <a:effectLst/>
                        <a:latin typeface="Calibri" panose="020F0502020204030204" pitchFamily="34" charset="0"/>
                        <a:ea typeface="Times New Roman"/>
                      </a:endParaRPr>
                    </a:p>
                  </a:txBody>
                  <a:tcPr marL="68580" marR="68580" marT="17780" marB="17780" anchor="ctr"/>
                </a:tc>
              </a:tr>
              <a:tr h="550166">
                <a:tc>
                  <a:txBody>
                    <a:bodyPr/>
                    <a:lstStyle/>
                    <a:p>
                      <a:pPr algn="just">
                        <a:spcAft>
                          <a:spcPts val="0"/>
                        </a:spcAft>
                      </a:pPr>
                      <a:r>
                        <a:rPr lang="en-GB" sz="2000" dirty="0">
                          <a:effectLst/>
                          <a:latin typeface="Calibri" panose="020F0502020204030204" pitchFamily="34" charset="0"/>
                        </a:rPr>
                        <a:t>Jan 2019 </a:t>
                      </a:r>
                    </a:p>
                    <a:p>
                      <a:pPr algn="just">
                        <a:spcAft>
                          <a:spcPts val="0"/>
                        </a:spcAft>
                      </a:pPr>
                      <a:r>
                        <a:rPr lang="en-GB" sz="2000" dirty="0">
                          <a:effectLst/>
                          <a:latin typeface="Calibri" panose="020F0502020204030204" pitchFamily="34" charset="0"/>
                        </a:rPr>
                        <a:t>Data Quota (GB)</a:t>
                      </a:r>
                      <a:endParaRPr lang="en-GB" sz="2000" dirty="0">
                        <a:effectLst/>
                        <a:latin typeface="Calibri" panose="020F0502020204030204" pitchFamily="34" charset="0"/>
                        <a:ea typeface="Times New Roman"/>
                      </a:endParaRPr>
                    </a:p>
                  </a:txBody>
                  <a:tcPr marL="68580" marR="68580" marT="17780" marB="17780"/>
                </a:tc>
                <a:tc>
                  <a:txBody>
                    <a:bodyPr/>
                    <a:lstStyle/>
                    <a:p>
                      <a:pPr algn="ctr">
                        <a:spcAft>
                          <a:spcPts val="0"/>
                        </a:spcAft>
                      </a:pPr>
                      <a:r>
                        <a:rPr lang="en-GB" sz="2000" b="1" dirty="0">
                          <a:effectLst/>
                          <a:latin typeface="Calibri" panose="020F0502020204030204" pitchFamily="34" charset="0"/>
                        </a:rPr>
                        <a:t>3</a:t>
                      </a:r>
                      <a:endParaRPr lang="en-GB" sz="3200" b="1" dirty="0">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a:effectLst/>
                          <a:latin typeface="Calibri" panose="020F0502020204030204" pitchFamily="34" charset="0"/>
                        </a:rPr>
                        <a:t>9</a:t>
                      </a:r>
                      <a:endParaRPr lang="en-GB" sz="3200" b="1">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a:effectLst/>
                          <a:latin typeface="Calibri" panose="020F0502020204030204" pitchFamily="34" charset="0"/>
                        </a:rPr>
                        <a:t>18</a:t>
                      </a:r>
                      <a:endParaRPr lang="en-GB" sz="3200" b="1">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a:effectLst/>
                          <a:latin typeface="Calibri" panose="020F0502020204030204" pitchFamily="34" charset="0"/>
                        </a:rPr>
                        <a:t>45</a:t>
                      </a:r>
                      <a:endParaRPr lang="en-GB" sz="3200" b="1">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a:effectLst/>
                          <a:latin typeface="Calibri" panose="020F0502020204030204" pitchFamily="34" charset="0"/>
                        </a:rPr>
                        <a:t>75</a:t>
                      </a:r>
                      <a:endParaRPr lang="en-GB" sz="3200" b="1">
                        <a:effectLst/>
                        <a:latin typeface="Calibri" panose="020F0502020204030204" pitchFamily="34" charset="0"/>
                        <a:ea typeface="Times New Roman"/>
                      </a:endParaRPr>
                    </a:p>
                  </a:txBody>
                  <a:tcPr marL="68580" marR="68580" marT="17780" marB="17780" anchor="ctr"/>
                </a:tc>
                <a:tc>
                  <a:txBody>
                    <a:bodyPr/>
                    <a:lstStyle/>
                    <a:p>
                      <a:pPr algn="ctr">
                        <a:spcAft>
                          <a:spcPts val="0"/>
                        </a:spcAft>
                      </a:pPr>
                      <a:r>
                        <a:rPr lang="en-GB" sz="2000" b="1" dirty="0">
                          <a:effectLst/>
                          <a:latin typeface="Calibri" panose="020F0502020204030204" pitchFamily="34" charset="0"/>
                        </a:rPr>
                        <a:t>105</a:t>
                      </a:r>
                      <a:endParaRPr lang="en-GB" sz="3200" b="1" dirty="0">
                        <a:effectLst/>
                        <a:latin typeface="Calibri" panose="020F0502020204030204" pitchFamily="34" charset="0"/>
                        <a:ea typeface="Times New Roman"/>
                      </a:endParaRPr>
                    </a:p>
                  </a:txBody>
                  <a:tcPr marL="68580" marR="68580" marT="17780" marB="17780" anchor="ctr"/>
                </a:tc>
              </a:tr>
            </a:tbl>
          </a:graphicData>
        </a:graphic>
      </p:graphicFrame>
    </p:spTree>
    <p:extLst>
      <p:ext uri="{BB962C8B-B14F-4D97-AF65-F5344CB8AC3E}">
        <p14:creationId xmlns:p14="http://schemas.microsoft.com/office/powerpoint/2010/main" val="34947598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Changes to address overage and billshock</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2420888"/>
            <a:ext cx="8640960" cy="4032448"/>
          </a:xfrm>
        </p:spPr>
        <p:txBody>
          <a:bodyPr/>
          <a:lstStyle/>
          <a:p>
            <a:pPr>
              <a:spcBef>
                <a:spcPts val="1200"/>
              </a:spcBef>
            </a:pPr>
            <a:r>
              <a:rPr lang="en-GB" sz="2000" b="1" dirty="0" smtClean="0">
                <a:solidFill>
                  <a:schemeClr val="accent6"/>
                </a:solidFill>
                <a:latin typeface="Gill Sans MT" panose="020B0502020104020203" pitchFamily="34" charset="0"/>
              </a:rPr>
              <a:t>First, reduction in overage charges already introduced to cap charges at £70/GB for smaller packages (down from £100/GB)</a:t>
            </a:r>
          </a:p>
          <a:p>
            <a:pPr>
              <a:spcBef>
                <a:spcPts val="1200"/>
              </a:spcBef>
            </a:pPr>
            <a:r>
              <a:rPr lang="en-GB" sz="2000" b="1" dirty="0" smtClean="0">
                <a:solidFill>
                  <a:schemeClr val="accent6"/>
                </a:solidFill>
                <a:latin typeface="Gill Sans MT" panose="020B0502020104020203" pitchFamily="34" charset="0"/>
              </a:rPr>
              <a:t>Second, the introduction of a web portal </a:t>
            </a:r>
            <a:r>
              <a:rPr lang="en-GB" sz="2000" b="1" dirty="0" smtClean="0">
                <a:solidFill>
                  <a:schemeClr val="accent6"/>
                </a:solidFill>
                <a:latin typeface="Gill Sans MT" panose="020B0502020104020203" pitchFamily="34" charset="0"/>
              </a:rPr>
              <a:t>in 2017 to </a:t>
            </a:r>
            <a:r>
              <a:rPr lang="en-GB" sz="2000" b="1" dirty="0" smtClean="0">
                <a:solidFill>
                  <a:schemeClr val="accent6"/>
                </a:solidFill>
                <a:latin typeface="Gill Sans MT" panose="020B0502020104020203" pitchFamily="34" charset="0"/>
              </a:rPr>
              <a:t>prevent overage charges without explicit consent of consumer – through an ‘opt in’ web portal</a:t>
            </a:r>
          </a:p>
          <a:p>
            <a:pPr>
              <a:spcBef>
                <a:spcPts val="1200"/>
              </a:spcBef>
            </a:pPr>
            <a:r>
              <a:rPr lang="en-GB" sz="2000" b="1" dirty="0" smtClean="0">
                <a:solidFill>
                  <a:schemeClr val="accent6"/>
                </a:solidFill>
                <a:latin typeface="Gill Sans MT" panose="020B0502020104020203" pitchFamily="34" charset="0"/>
              </a:rPr>
              <a:t>Third, and most useful, the introduction </a:t>
            </a:r>
            <a:r>
              <a:rPr lang="en-GB" sz="2000" b="1" dirty="0" smtClean="0">
                <a:solidFill>
                  <a:schemeClr val="accent6"/>
                </a:solidFill>
                <a:latin typeface="Gill Sans MT" panose="020B0502020104020203" pitchFamily="34" charset="0"/>
              </a:rPr>
              <a:t>in 2017 of </a:t>
            </a:r>
            <a:r>
              <a:rPr lang="en-GB" sz="2000" b="1" dirty="0" smtClean="0">
                <a:solidFill>
                  <a:schemeClr val="accent6"/>
                </a:solidFill>
                <a:latin typeface="Gill Sans MT" panose="020B0502020104020203" pitchFamily="34" charset="0"/>
              </a:rPr>
              <a:t>data top-ups within a month to allow consumers to purchase extra data at £15/GB</a:t>
            </a:r>
            <a:endParaRPr lang="en-GB" sz="2000" b="1" dirty="0">
              <a:solidFill>
                <a:schemeClr val="accent6"/>
              </a:solidFill>
              <a:latin typeface="Gill Sans MT" panose="020B0502020104020203" pitchFamily="34" charset="0"/>
            </a:endParaRPr>
          </a:p>
          <a:p>
            <a:pPr marL="457200" lvl="1" indent="0">
              <a:spcBef>
                <a:spcPts val="300"/>
              </a:spcBef>
              <a:buNone/>
            </a:pPr>
            <a:endParaRPr lang="en-GB" sz="2000" b="1" dirty="0">
              <a:solidFill>
                <a:schemeClr val="accent6"/>
              </a:solidFill>
              <a:latin typeface="Gill Sans MT" panose="020B0502020104020203" pitchFamily="34" charset="0"/>
            </a:endParaRPr>
          </a:p>
          <a:p>
            <a:pPr marL="0" indent="0">
              <a:spcBef>
                <a:spcPts val="1200"/>
              </a:spcBef>
              <a:buNone/>
            </a:pPr>
            <a:endParaRPr lang="en-GB" sz="2000" b="1" dirty="0" smtClean="0">
              <a:solidFill>
                <a:schemeClr val="accent6"/>
              </a:solidFill>
              <a:latin typeface="Gill Sans MT" panose="020B0502020104020203" pitchFamily="34" charset="0"/>
            </a:endParaRPr>
          </a:p>
        </p:txBody>
      </p:sp>
    </p:spTree>
    <p:extLst>
      <p:ext uri="{BB962C8B-B14F-4D97-AF65-F5344CB8AC3E}">
        <p14:creationId xmlns:p14="http://schemas.microsoft.com/office/powerpoint/2010/main" val="25695656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Replacement and expansion of mobile network</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2420888"/>
            <a:ext cx="8640960" cy="4032448"/>
          </a:xfrm>
        </p:spPr>
        <p:txBody>
          <a:bodyPr/>
          <a:lstStyle/>
          <a:p>
            <a:pPr>
              <a:spcBef>
                <a:spcPts val="1200"/>
              </a:spcBef>
            </a:pPr>
            <a:r>
              <a:rPr lang="en-GB" sz="2000" b="1" dirty="0" smtClean="0">
                <a:solidFill>
                  <a:schemeClr val="accent6"/>
                </a:solidFill>
                <a:latin typeface="Gill Sans MT" panose="020B0502020104020203" pitchFamily="34" charset="0"/>
              </a:rPr>
              <a:t>The legacy mobile network will be replaced with a modern 4G network which will enable mobile data in Stanley, MPC, Goose Green, Port Howard and Fox Bay</a:t>
            </a:r>
          </a:p>
          <a:p>
            <a:pPr>
              <a:spcBef>
                <a:spcPts val="1200"/>
              </a:spcBef>
            </a:pPr>
            <a:r>
              <a:rPr lang="en-GB" sz="2000" b="1" dirty="0" smtClean="0">
                <a:solidFill>
                  <a:schemeClr val="accent6"/>
                </a:solidFill>
                <a:latin typeface="Gill Sans MT" panose="020B0502020104020203" pitchFamily="34" charset="0"/>
              </a:rPr>
              <a:t>New infrastructure will be installed for 2G mobile (voice) to deliver the following benefits: </a:t>
            </a:r>
            <a:endParaRPr lang="en-GB" sz="2000" b="1" dirty="0">
              <a:solidFill>
                <a:schemeClr val="accent6"/>
              </a:solidFill>
              <a:latin typeface="Gill Sans MT" panose="020B0502020104020203" pitchFamily="34" charset="0"/>
            </a:endParaRPr>
          </a:p>
          <a:p>
            <a:pPr lvl="1">
              <a:spcBef>
                <a:spcPts val="1200"/>
              </a:spcBef>
            </a:pPr>
            <a:r>
              <a:rPr lang="en-GB" sz="1800" dirty="0">
                <a:solidFill>
                  <a:schemeClr val="accent6"/>
                </a:solidFill>
                <a:latin typeface="Gill Sans MT" panose="020B0502020104020203" pitchFamily="34" charset="0"/>
              </a:rPr>
              <a:t>Improve coverage in the north Camp (roads and communities)</a:t>
            </a:r>
          </a:p>
          <a:p>
            <a:pPr lvl="1">
              <a:spcBef>
                <a:spcPts val="1200"/>
              </a:spcBef>
            </a:pPr>
            <a:r>
              <a:rPr lang="en-GB" sz="1800" dirty="0">
                <a:solidFill>
                  <a:schemeClr val="accent6"/>
                </a:solidFill>
                <a:latin typeface="Gill Sans MT" panose="020B0502020104020203" pitchFamily="34" charset="0"/>
              </a:rPr>
              <a:t>Extend coverage to Hill Cove and other communities on the </a:t>
            </a:r>
            <a:r>
              <a:rPr lang="en-GB" sz="1800" dirty="0" smtClean="0">
                <a:solidFill>
                  <a:schemeClr val="accent6"/>
                </a:solidFill>
                <a:latin typeface="Gill Sans MT" panose="020B0502020104020203" pitchFamily="34" charset="0"/>
              </a:rPr>
              <a:t>northern </a:t>
            </a:r>
            <a:r>
              <a:rPr lang="en-GB" sz="1800" dirty="0">
                <a:solidFill>
                  <a:schemeClr val="accent6"/>
                </a:solidFill>
                <a:latin typeface="Gill Sans MT" panose="020B0502020104020203" pitchFamily="34" charset="0"/>
              </a:rPr>
              <a:t>coast of West Falkland, Saunders, Carcass and Pebble Islands (including roads)</a:t>
            </a:r>
          </a:p>
          <a:p>
            <a:pPr lvl="1">
              <a:spcBef>
                <a:spcPts val="1200"/>
              </a:spcBef>
            </a:pPr>
            <a:r>
              <a:rPr lang="en-GB" sz="1800" dirty="0">
                <a:solidFill>
                  <a:schemeClr val="accent6"/>
                </a:solidFill>
                <a:latin typeface="Gill Sans MT" panose="020B0502020104020203" pitchFamily="34" charset="0"/>
              </a:rPr>
              <a:t>Provide coverage to the North Arm </a:t>
            </a:r>
            <a:r>
              <a:rPr lang="en-GB" sz="1800" dirty="0" smtClean="0">
                <a:solidFill>
                  <a:schemeClr val="accent6"/>
                </a:solidFill>
                <a:latin typeface="Gill Sans MT" panose="020B0502020104020203" pitchFamily="34" charset="0"/>
              </a:rPr>
              <a:t>settlement</a:t>
            </a:r>
          </a:p>
          <a:p>
            <a:pPr lvl="1">
              <a:spcBef>
                <a:spcPts val="1200"/>
              </a:spcBef>
            </a:pPr>
            <a:r>
              <a:rPr lang="en-GB" sz="1800" dirty="0" smtClean="0">
                <a:solidFill>
                  <a:schemeClr val="accent6"/>
                </a:solidFill>
                <a:latin typeface="Gill Sans MT" panose="020B0502020104020203" pitchFamily="34" charset="0"/>
              </a:rPr>
              <a:t>Improved coverage around Stanley, MPC, Fitzroy and MPA-Stanley road</a:t>
            </a:r>
            <a:endParaRPr lang="en-GB" sz="2000" dirty="0">
              <a:solidFill>
                <a:schemeClr val="accent6"/>
              </a:solidFill>
              <a:latin typeface="Gill Sans MT" panose="020B0502020104020203" pitchFamily="34" charset="0"/>
            </a:endParaRPr>
          </a:p>
          <a:p>
            <a:pPr marL="0" indent="0">
              <a:spcBef>
                <a:spcPts val="1200"/>
              </a:spcBef>
              <a:buNone/>
            </a:pPr>
            <a:endParaRPr lang="en-GB" sz="2000" b="1" dirty="0" smtClean="0">
              <a:solidFill>
                <a:schemeClr val="accent6"/>
              </a:solidFill>
              <a:latin typeface="Gill Sans MT" panose="020B0502020104020203" pitchFamily="34" charset="0"/>
            </a:endParaRPr>
          </a:p>
        </p:txBody>
      </p:sp>
    </p:spTree>
    <p:extLst>
      <p:ext uri="{BB962C8B-B14F-4D97-AF65-F5344CB8AC3E}">
        <p14:creationId xmlns:p14="http://schemas.microsoft.com/office/powerpoint/2010/main" val="19115689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7" name="Picture 2" descr="Media:Photographs:Logos:Falkland Islands Government logo cop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3528105"/>
            <a:ext cx="3528392" cy="2493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5"/>
          <p:cNvSpPr txBox="1">
            <a:spLocks/>
          </p:cNvSpPr>
          <p:nvPr/>
        </p:nvSpPr>
        <p:spPr>
          <a:xfrm>
            <a:off x="400181" y="2492896"/>
            <a:ext cx="8640960" cy="2736304"/>
          </a:xfrm>
          <a:prstGeom prst="rect">
            <a:avLst/>
          </a:prstGeom>
        </p:spPr>
        <p:txBody>
          <a:bodyPr/>
          <a:lstStyle>
            <a:lvl1pPr marL="342900" indent="-342900" algn="l" rtl="0" eaLnBrk="0" fontAlgn="base" hangingPunct="0">
              <a:spcBef>
                <a:spcPct val="20000"/>
              </a:spcBef>
              <a:spcAft>
                <a:spcPct val="0"/>
              </a:spcAft>
              <a:buChar char="•"/>
              <a:defRPr sz="3200">
                <a:solidFill>
                  <a:srgbClr val="0000CC"/>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rgbClr val="0000CC"/>
                </a:solidFill>
                <a:latin typeface="+mn-lt"/>
                <a:ea typeface="ＭＳ Ｐゴシック" pitchFamily="34" charset="-128"/>
                <a:cs typeface="+mn-cs"/>
              </a:defRPr>
            </a:lvl2pPr>
            <a:lvl3pPr marL="1143000" indent="-228600" algn="l" rtl="0" eaLnBrk="0" fontAlgn="base" hangingPunct="0">
              <a:spcBef>
                <a:spcPct val="20000"/>
              </a:spcBef>
              <a:spcAft>
                <a:spcPct val="0"/>
              </a:spcAft>
              <a:buChar char="•"/>
              <a:defRPr sz="2400">
                <a:solidFill>
                  <a:srgbClr val="0000CC"/>
                </a:solidFill>
                <a:latin typeface="+mn-lt"/>
                <a:ea typeface="ＭＳ Ｐゴシック" pitchFamily="34" charset="-128"/>
                <a:cs typeface="+mn-cs"/>
              </a:defRPr>
            </a:lvl3pPr>
            <a:lvl4pPr marL="1600200" indent="-228600" algn="l" rtl="0" eaLnBrk="0" fontAlgn="base" hangingPunct="0">
              <a:spcBef>
                <a:spcPct val="20000"/>
              </a:spcBef>
              <a:spcAft>
                <a:spcPct val="0"/>
              </a:spcAft>
              <a:buChar char="–"/>
              <a:defRPr sz="2000">
                <a:solidFill>
                  <a:srgbClr val="0000CC"/>
                </a:solidFill>
                <a:latin typeface="+mn-lt"/>
                <a:ea typeface="ＭＳ Ｐゴシック" pitchFamily="34" charset="-128"/>
                <a:cs typeface="+mn-cs"/>
              </a:defRPr>
            </a:lvl4pPr>
            <a:lvl5pPr marL="2057400" indent="-228600" algn="l" rtl="0" eaLnBrk="0" fontAlgn="base" hangingPunct="0">
              <a:spcBef>
                <a:spcPct val="20000"/>
              </a:spcBef>
              <a:spcAft>
                <a:spcPct val="0"/>
              </a:spcAft>
              <a:buChar char="»"/>
              <a:defRPr sz="2000">
                <a:solidFill>
                  <a:srgbClr val="0000CC"/>
                </a:solidFill>
                <a:latin typeface="+mn-lt"/>
                <a:ea typeface="ＭＳ Ｐゴシック" pitchFamily="34" charset="-128"/>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ctr">
              <a:spcBef>
                <a:spcPts val="1200"/>
              </a:spcBef>
              <a:buNone/>
            </a:pPr>
            <a:r>
              <a:rPr lang="en-GB" sz="2800" i="1" kern="0" dirty="0" smtClean="0">
                <a:solidFill>
                  <a:schemeClr val="tx1"/>
                </a:solidFill>
                <a:latin typeface="Gill Sans MT" panose="020B0502020104020203" pitchFamily="34" charset="0"/>
              </a:rPr>
              <a:t>Questions on commercial process, priorities or licence?</a:t>
            </a:r>
          </a:p>
        </p:txBody>
      </p:sp>
    </p:spTree>
    <p:extLst>
      <p:ext uri="{BB962C8B-B14F-4D97-AF65-F5344CB8AC3E}">
        <p14:creationId xmlns:p14="http://schemas.microsoft.com/office/powerpoint/2010/main" val="28576320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New Communications Bill*</a:t>
            </a:r>
            <a:br>
              <a:rPr lang="en-GB" sz="3200" b="1" dirty="0" smtClean="0">
                <a:solidFill>
                  <a:schemeClr val="accent2"/>
                </a:solidFill>
                <a:latin typeface="Gill Sans MT" panose="020B0502020104020203" pitchFamily="34" charset="0"/>
              </a:rPr>
            </a:br>
            <a:r>
              <a:rPr lang="en-GB" sz="2000" b="1" dirty="0" smtClean="0">
                <a:solidFill>
                  <a:schemeClr val="accent6"/>
                </a:solidFill>
                <a:latin typeface="Gill Sans MT" panose="020B0502020104020203" pitchFamily="34" charset="0"/>
              </a:rPr>
              <a:t>* </a:t>
            </a:r>
            <a:r>
              <a:rPr lang="en-GB" sz="2000" b="1" dirty="0">
                <a:solidFill>
                  <a:schemeClr val="accent6"/>
                </a:solidFill>
                <a:latin typeface="Gill Sans MT" panose="020B0502020104020203" pitchFamily="34" charset="0"/>
              </a:rPr>
              <a:t>This is subject to Legislative/ Select Committee </a:t>
            </a:r>
            <a:r>
              <a:rPr lang="en-GB" sz="2000" b="1" dirty="0" smtClean="0">
                <a:solidFill>
                  <a:schemeClr val="accent6"/>
                </a:solidFill>
                <a:latin typeface="Gill Sans MT" panose="020B0502020104020203" pitchFamily="34" charset="0"/>
              </a:rPr>
              <a:t>process</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2420888"/>
            <a:ext cx="8640960" cy="4176464"/>
          </a:xfrm>
        </p:spPr>
        <p:txBody>
          <a:bodyPr/>
          <a:lstStyle/>
          <a:p>
            <a:pPr>
              <a:spcBef>
                <a:spcPts val="1200"/>
              </a:spcBef>
            </a:pPr>
            <a:r>
              <a:rPr lang="en-GB" sz="2000" b="1" dirty="0" smtClean="0">
                <a:solidFill>
                  <a:schemeClr val="accent6"/>
                </a:solidFill>
                <a:latin typeface="Gill Sans MT" panose="020B0502020104020203" pitchFamily="34" charset="0"/>
              </a:rPr>
              <a:t>Regulation of the whole sector – objectives and principles </a:t>
            </a:r>
          </a:p>
          <a:p>
            <a:pPr lvl="1">
              <a:spcBef>
                <a:spcPts val="1200"/>
              </a:spcBef>
            </a:pPr>
            <a:r>
              <a:rPr lang="en-GB" sz="1600" b="1" dirty="0" smtClean="0">
                <a:solidFill>
                  <a:schemeClr val="accent6"/>
                </a:solidFill>
                <a:latin typeface="Gill Sans MT" panose="020B0502020104020203" pitchFamily="34" charset="0"/>
              </a:rPr>
              <a:t>Direct communications controlled – e.g. VSAT and Sat Phones</a:t>
            </a:r>
          </a:p>
          <a:p>
            <a:pPr>
              <a:spcBef>
                <a:spcPts val="1200"/>
              </a:spcBef>
            </a:pPr>
            <a:r>
              <a:rPr lang="en-GB" sz="2000" b="1" dirty="0" smtClean="0">
                <a:solidFill>
                  <a:schemeClr val="accent6"/>
                </a:solidFill>
                <a:latin typeface="Gill Sans MT" panose="020B0502020104020203" pitchFamily="34" charset="0"/>
              </a:rPr>
              <a:t>Recognises  public assets – numbering, domains, spectrum, network</a:t>
            </a:r>
          </a:p>
          <a:p>
            <a:pPr>
              <a:spcBef>
                <a:spcPts val="1200"/>
              </a:spcBef>
            </a:pPr>
            <a:r>
              <a:rPr lang="en-GB" sz="2000" b="1" dirty="0" smtClean="0">
                <a:solidFill>
                  <a:schemeClr val="accent6"/>
                </a:solidFill>
                <a:latin typeface="Gill Sans MT" panose="020B0502020104020203" pitchFamily="34" charset="0"/>
              </a:rPr>
              <a:t>Technology neutral</a:t>
            </a:r>
          </a:p>
          <a:p>
            <a:pPr lvl="1">
              <a:spcBef>
                <a:spcPts val="1200"/>
              </a:spcBef>
            </a:pPr>
            <a:r>
              <a:rPr lang="en-GB" sz="1600" b="1" dirty="0" smtClean="0">
                <a:solidFill>
                  <a:schemeClr val="accent6"/>
                </a:solidFill>
                <a:latin typeface="Gill Sans MT" panose="020B0502020104020203" pitchFamily="34" charset="0"/>
              </a:rPr>
              <a:t>Licences – individual, class, broadcasting stations, </a:t>
            </a:r>
            <a:r>
              <a:rPr lang="en-GB" sz="1600" b="1" smtClean="0">
                <a:solidFill>
                  <a:schemeClr val="accent6"/>
                </a:solidFill>
                <a:latin typeface="Gill Sans MT" panose="020B0502020104020203" pitchFamily="34" charset="0"/>
              </a:rPr>
              <a:t>and exclusive</a:t>
            </a:r>
            <a:endParaRPr lang="en-GB" sz="1600" b="1" dirty="0" smtClean="0">
              <a:solidFill>
                <a:schemeClr val="accent6"/>
              </a:solidFill>
              <a:latin typeface="Gill Sans MT" panose="020B0502020104020203" pitchFamily="34" charset="0"/>
            </a:endParaRPr>
          </a:p>
          <a:p>
            <a:pPr lvl="1">
              <a:spcBef>
                <a:spcPts val="1200"/>
              </a:spcBef>
            </a:pPr>
            <a:r>
              <a:rPr lang="en-GB" sz="1600" b="1" dirty="0" smtClean="0">
                <a:solidFill>
                  <a:schemeClr val="accent6"/>
                </a:solidFill>
                <a:latin typeface="Gill Sans MT" panose="020B0502020104020203" pitchFamily="34" charset="0"/>
              </a:rPr>
              <a:t>Public assets and Spectrum management </a:t>
            </a:r>
          </a:p>
          <a:p>
            <a:pPr>
              <a:spcBef>
                <a:spcPts val="1200"/>
              </a:spcBef>
            </a:pPr>
            <a:r>
              <a:rPr lang="en-GB" sz="2000" b="1" dirty="0" smtClean="0">
                <a:solidFill>
                  <a:schemeClr val="accent6"/>
                </a:solidFill>
                <a:latin typeface="Gill Sans MT" panose="020B0502020104020203" pitchFamily="34" charset="0"/>
              </a:rPr>
              <a:t>Proactive Regulator </a:t>
            </a:r>
          </a:p>
          <a:p>
            <a:pPr>
              <a:spcBef>
                <a:spcPts val="1200"/>
              </a:spcBef>
            </a:pPr>
            <a:r>
              <a:rPr lang="en-GB" sz="2000" b="1" dirty="0" smtClean="0">
                <a:solidFill>
                  <a:schemeClr val="accent6"/>
                </a:solidFill>
                <a:latin typeface="Gill Sans MT" panose="020B0502020104020203" pitchFamily="34" charset="0"/>
              </a:rPr>
              <a:t>Penalties for non-compliance with licence</a:t>
            </a:r>
          </a:p>
          <a:p>
            <a:pPr>
              <a:spcBef>
                <a:spcPts val="1200"/>
              </a:spcBef>
            </a:pPr>
            <a:r>
              <a:rPr lang="en-GB" sz="2000" b="1" dirty="0" smtClean="0">
                <a:solidFill>
                  <a:schemeClr val="accent6"/>
                </a:solidFill>
                <a:latin typeface="Gill Sans MT" panose="020B0502020104020203" pitchFamily="34" charset="0"/>
              </a:rPr>
              <a:t>Public Control ‘step in’ rights</a:t>
            </a:r>
          </a:p>
        </p:txBody>
      </p:sp>
    </p:spTree>
    <p:extLst>
      <p:ext uri="{BB962C8B-B14F-4D97-AF65-F5344CB8AC3E}">
        <p14:creationId xmlns:p14="http://schemas.microsoft.com/office/powerpoint/2010/main" val="16573201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New Communications Bill (2)</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2420888"/>
            <a:ext cx="8640960" cy="4176464"/>
          </a:xfrm>
        </p:spPr>
        <p:txBody>
          <a:bodyPr/>
          <a:lstStyle/>
          <a:p>
            <a:pPr>
              <a:spcBef>
                <a:spcPts val="1200"/>
              </a:spcBef>
            </a:pPr>
            <a:r>
              <a:rPr lang="en-GB" sz="2000" b="1" dirty="0">
                <a:solidFill>
                  <a:schemeClr val="accent6"/>
                </a:solidFill>
                <a:latin typeface="Gill Sans MT" panose="020B0502020104020203" pitchFamily="34" charset="0"/>
              </a:rPr>
              <a:t>Excluded</a:t>
            </a:r>
          </a:p>
          <a:p>
            <a:pPr lvl="1">
              <a:spcBef>
                <a:spcPts val="1200"/>
              </a:spcBef>
            </a:pPr>
            <a:r>
              <a:rPr lang="en-GB" sz="1600" b="1" dirty="0">
                <a:solidFill>
                  <a:schemeClr val="accent6"/>
                </a:solidFill>
                <a:latin typeface="Gill Sans MT" panose="020B0502020104020203" pitchFamily="34" charset="0"/>
              </a:rPr>
              <a:t>HMG, MOD (operations), FIG, BAS</a:t>
            </a:r>
          </a:p>
          <a:p>
            <a:pPr lvl="1">
              <a:spcBef>
                <a:spcPts val="1200"/>
              </a:spcBef>
            </a:pPr>
            <a:r>
              <a:rPr lang="en-GB" sz="1600" b="1" dirty="0">
                <a:solidFill>
                  <a:schemeClr val="accent6"/>
                </a:solidFill>
                <a:latin typeface="Gill Sans MT" panose="020B0502020104020203" pitchFamily="34" charset="0"/>
              </a:rPr>
              <a:t>Private networks (e.g. on farms), SOS Equipment, Maritime, Aircraft</a:t>
            </a:r>
          </a:p>
          <a:p>
            <a:pPr lvl="1">
              <a:spcBef>
                <a:spcPts val="1200"/>
              </a:spcBef>
            </a:pPr>
            <a:r>
              <a:rPr lang="en-GB" sz="1600" b="1" dirty="0">
                <a:solidFill>
                  <a:schemeClr val="accent6"/>
                </a:solidFill>
                <a:latin typeface="Gill Sans MT" panose="020B0502020104020203" pitchFamily="34" charset="0"/>
              </a:rPr>
              <a:t>Broadcasting and wireless telegraphy licences (by those ordinances)</a:t>
            </a:r>
          </a:p>
          <a:p>
            <a:pPr>
              <a:spcBef>
                <a:spcPts val="1200"/>
              </a:spcBef>
            </a:pPr>
            <a:r>
              <a:rPr lang="en-GB" sz="2400" b="1" dirty="0" smtClean="0">
                <a:solidFill>
                  <a:schemeClr val="accent6"/>
                </a:solidFill>
                <a:latin typeface="Gill Sans MT" panose="020B0502020104020203" pitchFamily="34" charset="0"/>
              </a:rPr>
              <a:t>Consumer standards and Protection </a:t>
            </a:r>
          </a:p>
          <a:p>
            <a:pPr>
              <a:spcBef>
                <a:spcPts val="1200"/>
              </a:spcBef>
            </a:pPr>
            <a:r>
              <a:rPr lang="en-GB" sz="2400" b="1" dirty="0" smtClean="0">
                <a:solidFill>
                  <a:schemeClr val="accent6"/>
                </a:solidFill>
                <a:latin typeface="Gill Sans MT" panose="020B0502020104020203" pitchFamily="34" charset="0"/>
              </a:rPr>
              <a:t>Content regulation</a:t>
            </a:r>
          </a:p>
          <a:p>
            <a:pPr>
              <a:spcBef>
                <a:spcPts val="1200"/>
              </a:spcBef>
            </a:pPr>
            <a:r>
              <a:rPr lang="en-GB" sz="2400" b="1" dirty="0" smtClean="0">
                <a:solidFill>
                  <a:schemeClr val="accent6"/>
                </a:solidFill>
                <a:latin typeface="Gill Sans MT" panose="020B0502020104020203" pitchFamily="34" charset="0"/>
              </a:rPr>
              <a:t>Data  Retention </a:t>
            </a:r>
            <a:r>
              <a:rPr lang="en-GB" sz="2400" b="1" dirty="0">
                <a:solidFill>
                  <a:schemeClr val="accent6"/>
                </a:solidFill>
                <a:latin typeface="Gill Sans MT" panose="020B0502020104020203" pitchFamily="34" charset="0"/>
              </a:rPr>
              <a:t>and </a:t>
            </a:r>
            <a:r>
              <a:rPr lang="en-GB" sz="2400" b="1" dirty="0" smtClean="0">
                <a:solidFill>
                  <a:schemeClr val="accent6"/>
                </a:solidFill>
                <a:latin typeface="Gill Sans MT" panose="020B0502020104020203" pitchFamily="34" charset="0"/>
              </a:rPr>
              <a:t>Disclosure</a:t>
            </a:r>
            <a:endParaRPr lang="en-GB" sz="2400" b="1" dirty="0">
              <a:solidFill>
                <a:schemeClr val="accent6"/>
              </a:solidFill>
              <a:latin typeface="Gill Sans MT" panose="020B0502020104020203" pitchFamily="34" charset="0"/>
            </a:endParaRPr>
          </a:p>
          <a:p>
            <a:pPr lvl="1">
              <a:spcBef>
                <a:spcPts val="1200"/>
              </a:spcBef>
            </a:pPr>
            <a:r>
              <a:rPr lang="en-GB" sz="1600" b="1" dirty="0" smtClean="0">
                <a:solidFill>
                  <a:schemeClr val="accent6"/>
                </a:solidFill>
                <a:latin typeface="Gill Sans MT" panose="020B0502020104020203" pitchFamily="34" charset="0"/>
              </a:rPr>
              <a:t>Court order required </a:t>
            </a:r>
          </a:p>
          <a:p>
            <a:pPr>
              <a:spcBef>
                <a:spcPts val="1200"/>
              </a:spcBef>
            </a:pPr>
            <a:r>
              <a:rPr lang="en-GB" sz="2400" b="1" dirty="0" smtClean="0">
                <a:solidFill>
                  <a:schemeClr val="accent6"/>
                </a:solidFill>
                <a:latin typeface="Gill Sans MT" panose="020B0502020104020203" pitchFamily="34" charset="0"/>
              </a:rPr>
              <a:t>Data interception and Warrants</a:t>
            </a:r>
            <a:endParaRPr lang="en-GB" sz="2400" b="1" dirty="0">
              <a:solidFill>
                <a:schemeClr val="accent6"/>
              </a:solidFill>
              <a:latin typeface="Gill Sans MT" panose="020B0502020104020203" pitchFamily="34" charset="0"/>
            </a:endParaRPr>
          </a:p>
          <a:p>
            <a:pPr lvl="1">
              <a:spcBef>
                <a:spcPts val="1200"/>
              </a:spcBef>
            </a:pPr>
            <a:endParaRPr lang="en-GB" sz="1600" b="1" dirty="0" smtClean="0">
              <a:solidFill>
                <a:schemeClr val="accent6"/>
              </a:solidFill>
              <a:latin typeface="Gill Sans MT" panose="020B0502020104020203" pitchFamily="34" charset="0"/>
            </a:endParaRPr>
          </a:p>
        </p:txBody>
      </p:sp>
    </p:spTree>
    <p:extLst>
      <p:ext uri="{BB962C8B-B14F-4D97-AF65-F5344CB8AC3E}">
        <p14:creationId xmlns:p14="http://schemas.microsoft.com/office/powerpoint/2010/main" val="41725274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Towards </a:t>
            </a:r>
            <a:r>
              <a:rPr lang="en-GB" sz="3200" b="1" dirty="0">
                <a:solidFill>
                  <a:schemeClr val="accent2"/>
                </a:solidFill>
                <a:latin typeface="Gill Sans MT" panose="020B0502020104020203" pitchFamily="34" charset="0"/>
              </a:rPr>
              <a:t>b</a:t>
            </a:r>
            <a:r>
              <a:rPr lang="en-GB" sz="3200" b="1" dirty="0" smtClean="0">
                <a:solidFill>
                  <a:schemeClr val="accent2"/>
                </a:solidFill>
                <a:latin typeface="Gill Sans MT" panose="020B0502020104020203" pitchFamily="34" charset="0"/>
              </a:rPr>
              <a:t>etter </a:t>
            </a:r>
            <a:r>
              <a:rPr lang="en-GB" sz="3200" b="1" dirty="0">
                <a:solidFill>
                  <a:schemeClr val="accent2"/>
                </a:solidFill>
                <a:latin typeface="Gill Sans MT" panose="020B0502020104020203" pitchFamily="34" charset="0"/>
              </a:rPr>
              <a:t>r</a:t>
            </a:r>
            <a:r>
              <a:rPr lang="en-GB" sz="3200" b="1" dirty="0" smtClean="0">
                <a:solidFill>
                  <a:schemeClr val="accent2"/>
                </a:solidFill>
                <a:latin typeface="Gill Sans MT" panose="020B0502020104020203" pitchFamily="34" charset="0"/>
              </a:rPr>
              <a:t>egulation</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2420888"/>
            <a:ext cx="8640960" cy="4032448"/>
          </a:xfrm>
        </p:spPr>
        <p:txBody>
          <a:bodyPr/>
          <a:lstStyle/>
          <a:p>
            <a:pPr>
              <a:spcBef>
                <a:spcPts val="1200"/>
              </a:spcBef>
            </a:pPr>
            <a:r>
              <a:rPr lang="en-GB" sz="2000" b="1" dirty="0" smtClean="0">
                <a:solidFill>
                  <a:schemeClr val="accent6"/>
                </a:solidFill>
                <a:latin typeface="Gill Sans MT" panose="020B0502020104020203" pitchFamily="34" charset="0"/>
              </a:rPr>
              <a:t>Independent Regulator </a:t>
            </a:r>
          </a:p>
          <a:p>
            <a:pPr>
              <a:spcBef>
                <a:spcPts val="1200"/>
              </a:spcBef>
            </a:pPr>
            <a:r>
              <a:rPr lang="en-GB" sz="2000" b="1" dirty="0" smtClean="0">
                <a:solidFill>
                  <a:schemeClr val="accent6"/>
                </a:solidFill>
                <a:latin typeface="Gill Sans MT" panose="020B0502020104020203" pitchFamily="34" charset="0"/>
              </a:rPr>
              <a:t>Ability to regulate import, and use </a:t>
            </a:r>
          </a:p>
          <a:p>
            <a:pPr>
              <a:spcBef>
                <a:spcPts val="1200"/>
              </a:spcBef>
            </a:pPr>
            <a:r>
              <a:rPr lang="en-GB" sz="2000" b="1" dirty="0" smtClean="0">
                <a:solidFill>
                  <a:schemeClr val="accent6"/>
                </a:solidFill>
                <a:latin typeface="Gill Sans MT" panose="020B0502020104020203" pitchFamily="34" charset="0"/>
              </a:rPr>
              <a:t>Information and monitoring</a:t>
            </a:r>
          </a:p>
          <a:p>
            <a:pPr>
              <a:spcBef>
                <a:spcPts val="1200"/>
              </a:spcBef>
            </a:pPr>
            <a:r>
              <a:rPr lang="en-GB" sz="2000" b="1" dirty="0" smtClean="0">
                <a:solidFill>
                  <a:schemeClr val="accent6"/>
                </a:solidFill>
                <a:latin typeface="Gill Sans MT" panose="020B0502020104020203" pitchFamily="34" charset="0"/>
              </a:rPr>
              <a:t>Penalties</a:t>
            </a:r>
          </a:p>
          <a:p>
            <a:pPr lvl="1">
              <a:spcBef>
                <a:spcPts val="1200"/>
              </a:spcBef>
            </a:pPr>
            <a:r>
              <a:rPr lang="en-GB" sz="1600" b="1" dirty="0" smtClean="0">
                <a:solidFill>
                  <a:schemeClr val="accent6"/>
                </a:solidFill>
                <a:latin typeface="Gill Sans MT" panose="020B0502020104020203" pitchFamily="34" charset="0"/>
              </a:rPr>
              <a:t>Key Performance Indicator </a:t>
            </a:r>
            <a:r>
              <a:rPr lang="en-GB" sz="1600" b="1" dirty="0">
                <a:solidFill>
                  <a:schemeClr val="accent6"/>
                </a:solidFill>
                <a:latin typeface="Gill Sans MT" panose="020B0502020104020203" pitchFamily="34" charset="0"/>
              </a:rPr>
              <a:t>C</a:t>
            </a:r>
            <a:r>
              <a:rPr lang="en-GB" sz="1600" b="1" dirty="0" smtClean="0">
                <a:solidFill>
                  <a:schemeClr val="accent6"/>
                </a:solidFill>
                <a:latin typeface="Gill Sans MT" panose="020B0502020104020203" pitchFamily="34" charset="0"/>
              </a:rPr>
              <a:t>ompliance</a:t>
            </a:r>
          </a:p>
          <a:p>
            <a:pPr lvl="1">
              <a:spcBef>
                <a:spcPts val="1200"/>
              </a:spcBef>
            </a:pPr>
            <a:r>
              <a:rPr lang="en-GB" sz="1600" b="1" dirty="0" smtClean="0">
                <a:solidFill>
                  <a:schemeClr val="accent6"/>
                </a:solidFill>
                <a:latin typeface="Gill Sans MT" panose="020B0502020104020203" pitchFamily="34" charset="0"/>
              </a:rPr>
              <a:t>Customer service Compliance</a:t>
            </a:r>
          </a:p>
          <a:p>
            <a:pPr>
              <a:spcBef>
                <a:spcPts val="1200"/>
              </a:spcBef>
            </a:pPr>
            <a:r>
              <a:rPr lang="en-GB" sz="2000" b="1" dirty="0" smtClean="0">
                <a:solidFill>
                  <a:schemeClr val="accent6"/>
                </a:solidFill>
                <a:latin typeface="Gill Sans MT" panose="020B0502020104020203" pitchFamily="34" charset="0"/>
              </a:rPr>
              <a:t>Telecoms Appeals Panel and Courts</a:t>
            </a:r>
          </a:p>
          <a:p>
            <a:pPr>
              <a:spcBef>
                <a:spcPts val="1200"/>
              </a:spcBef>
            </a:pPr>
            <a:r>
              <a:rPr lang="en-GB" sz="2000" b="1" dirty="0" smtClean="0">
                <a:solidFill>
                  <a:schemeClr val="accent6"/>
                </a:solidFill>
                <a:latin typeface="Gill Sans MT" panose="020B0502020104020203" pitchFamily="34" charset="0"/>
              </a:rPr>
              <a:t>Managed Exit and Handover Arrangements</a:t>
            </a:r>
          </a:p>
          <a:p>
            <a:pPr>
              <a:spcBef>
                <a:spcPts val="1200"/>
              </a:spcBef>
            </a:pPr>
            <a:endParaRPr lang="en-GB" sz="2000" b="1" dirty="0" smtClean="0">
              <a:solidFill>
                <a:schemeClr val="accent6"/>
              </a:solidFill>
              <a:latin typeface="Gill Sans MT" panose="020B0502020104020203" pitchFamily="34" charset="0"/>
            </a:endParaRPr>
          </a:p>
          <a:p>
            <a:pPr lvl="1">
              <a:spcBef>
                <a:spcPts val="1200"/>
              </a:spcBef>
            </a:pPr>
            <a:endParaRPr lang="en-GB" sz="1600" b="1" dirty="0" smtClean="0">
              <a:solidFill>
                <a:schemeClr val="accent6"/>
              </a:solidFill>
              <a:latin typeface="Gill Sans MT" panose="020B0502020104020203" pitchFamily="34" charset="0"/>
            </a:endParaRPr>
          </a:p>
        </p:txBody>
      </p:sp>
    </p:spTree>
    <p:extLst>
      <p:ext uri="{BB962C8B-B14F-4D97-AF65-F5344CB8AC3E}">
        <p14:creationId xmlns:p14="http://schemas.microsoft.com/office/powerpoint/2010/main" val="36676880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Future issues and priorities – broadband</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2420888"/>
            <a:ext cx="8640960" cy="4032448"/>
          </a:xfrm>
        </p:spPr>
        <p:txBody>
          <a:bodyPr/>
          <a:lstStyle/>
          <a:p>
            <a:pPr>
              <a:spcBef>
                <a:spcPts val="1200"/>
              </a:spcBef>
            </a:pPr>
            <a:r>
              <a:rPr lang="en-GB" sz="2000" b="1" dirty="0" smtClean="0">
                <a:solidFill>
                  <a:schemeClr val="accent6"/>
                </a:solidFill>
                <a:latin typeface="Gill Sans MT" panose="020B0502020104020203" pitchFamily="34" charset="0"/>
              </a:rPr>
              <a:t>The demand for data is increasing fast – in developed Western economies the use of broadband data doubles every 2.5 to 3.5 years</a:t>
            </a:r>
          </a:p>
          <a:p>
            <a:pPr>
              <a:spcBef>
                <a:spcPts val="1200"/>
              </a:spcBef>
            </a:pPr>
            <a:r>
              <a:rPr lang="en-GB" sz="2000" b="1" dirty="0" smtClean="0">
                <a:solidFill>
                  <a:schemeClr val="accent6"/>
                </a:solidFill>
                <a:latin typeface="Gill Sans MT" panose="020B0502020104020203" pitchFamily="34" charset="0"/>
              </a:rPr>
              <a:t>This is not just social use…many software packages and applications are moving to the cloud rather than local servers</a:t>
            </a:r>
          </a:p>
          <a:p>
            <a:pPr>
              <a:spcBef>
                <a:spcPts val="1200"/>
              </a:spcBef>
            </a:pPr>
            <a:r>
              <a:rPr lang="en-GB" sz="2000" b="1" dirty="0" smtClean="0">
                <a:solidFill>
                  <a:schemeClr val="accent6"/>
                </a:solidFill>
                <a:latin typeface="Gill Sans MT" panose="020B0502020104020203" pitchFamily="34" charset="0"/>
              </a:rPr>
              <a:t>The Falklands will see an average fourfold increase in data allowance over the first four years of the licence (2016-2020)</a:t>
            </a:r>
          </a:p>
          <a:p>
            <a:pPr>
              <a:spcBef>
                <a:spcPts val="1200"/>
              </a:spcBef>
            </a:pPr>
            <a:r>
              <a:rPr lang="en-GB" sz="2000" b="1" dirty="0" smtClean="0">
                <a:solidFill>
                  <a:schemeClr val="accent6"/>
                </a:solidFill>
                <a:latin typeface="Gill Sans MT" panose="020B0502020104020203" pitchFamily="34" charset="0"/>
              </a:rPr>
              <a:t>The licence requires a critical review of future data requirements in early 2019 to inform discussions between the Regulator, FIG and Sure about international capacity beyond 2020</a:t>
            </a:r>
          </a:p>
        </p:txBody>
      </p:sp>
    </p:spTree>
    <p:extLst>
      <p:ext uri="{BB962C8B-B14F-4D97-AF65-F5344CB8AC3E}">
        <p14:creationId xmlns:p14="http://schemas.microsoft.com/office/powerpoint/2010/main" val="1781435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340768"/>
            <a:ext cx="8712968" cy="720080"/>
          </a:xfrm>
        </p:spPr>
        <p:txBody>
          <a:bodyPr/>
          <a:lstStyle/>
          <a:p>
            <a:r>
              <a:rPr lang="en-GB" sz="3200" b="1" dirty="0" smtClean="0">
                <a:solidFill>
                  <a:schemeClr val="accent2"/>
                </a:solidFill>
                <a:latin typeface="Gill Sans MT" panose="020B0502020104020203" pitchFamily="34" charset="0"/>
              </a:rPr>
              <a:t>Agenda</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467544" y="2348880"/>
            <a:ext cx="8229600" cy="3744416"/>
          </a:xfrm>
        </p:spPr>
        <p:txBody>
          <a:bodyPr/>
          <a:lstStyle/>
          <a:p>
            <a:pPr>
              <a:spcBef>
                <a:spcPts val="1200"/>
              </a:spcBef>
            </a:pPr>
            <a:r>
              <a:rPr lang="en-GB" sz="2400" b="1" dirty="0" smtClean="0">
                <a:solidFill>
                  <a:schemeClr val="accent2"/>
                </a:solidFill>
                <a:latin typeface="Gill Sans MT" panose="020B0502020104020203" pitchFamily="34" charset="0"/>
              </a:rPr>
              <a:t>Background and context</a:t>
            </a:r>
          </a:p>
          <a:p>
            <a:pPr>
              <a:spcBef>
                <a:spcPts val="1200"/>
              </a:spcBef>
            </a:pPr>
            <a:r>
              <a:rPr lang="en-GB" sz="2400" b="1" dirty="0" smtClean="0">
                <a:solidFill>
                  <a:schemeClr val="accent2"/>
                </a:solidFill>
                <a:latin typeface="Gill Sans MT" panose="020B0502020104020203" pitchFamily="34" charset="0"/>
              </a:rPr>
              <a:t>Priorities and negotiation process</a:t>
            </a:r>
          </a:p>
          <a:p>
            <a:pPr>
              <a:spcBef>
                <a:spcPts val="1200"/>
              </a:spcBef>
            </a:pPr>
            <a:r>
              <a:rPr lang="en-GB" sz="2400" b="1" dirty="0" smtClean="0">
                <a:solidFill>
                  <a:schemeClr val="accent2"/>
                </a:solidFill>
                <a:latin typeface="Gill Sans MT" panose="020B0502020104020203" pitchFamily="34" charset="0"/>
              </a:rPr>
              <a:t>Telecoms Licence - key points</a:t>
            </a:r>
          </a:p>
          <a:p>
            <a:pPr marL="0" indent="0">
              <a:spcBef>
                <a:spcPts val="1800"/>
              </a:spcBef>
              <a:spcAft>
                <a:spcPts val="600"/>
              </a:spcAft>
              <a:buNone/>
            </a:pPr>
            <a:r>
              <a:rPr lang="en-GB" sz="2400" b="1" dirty="0">
                <a:solidFill>
                  <a:srgbClr val="969696"/>
                </a:solidFill>
                <a:latin typeface="Gill Sans MT" panose="020B0502020104020203" pitchFamily="34" charset="0"/>
              </a:rPr>
              <a:t>	</a:t>
            </a:r>
            <a:r>
              <a:rPr lang="en-GB" sz="2400" i="1" dirty="0" smtClean="0">
                <a:solidFill>
                  <a:srgbClr val="969696"/>
                </a:solidFill>
                <a:latin typeface="Gill Sans MT" panose="020B0502020104020203" pitchFamily="34" charset="0"/>
              </a:rPr>
              <a:t>	</a:t>
            </a:r>
            <a:r>
              <a:rPr lang="en-GB" sz="2800" i="1" dirty="0" smtClean="0">
                <a:solidFill>
                  <a:srgbClr val="969696"/>
                </a:solidFill>
                <a:latin typeface="Gill Sans MT" panose="020B0502020104020203" pitchFamily="34" charset="0"/>
              </a:rPr>
              <a:t>--- Interlude for Q&amp;A ---</a:t>
            </a:r>
          </a:p>
          <a:p>
            <a:pPr>
              <a:spcBef>
                <a:spcPts val="1200"/>
              </a:spcBef>
            </a:pPr>
            <a:r>
              <a:rPr lang="en-GB" sz="2400" b="1" dirty="0" smtClean="0">
                <a:solidFill>
                  <a:schemeClr val="accent2"/>
                </a:solidFill>
                <a:latin typeface="Gill Sans MT" panose="020B0502020104020203" pitchFamily="34" charset="0"/>
              </a:rPr>
              <a:t>Overview of new Communications Bill</a:t>
            </a:r>
          </a:p>
          <a:p>
            <a:pPr>
              <a:spcBef>
                <a:spcPts val="1200"/>
              </a:spcBef>
            </a:pPr>
            <a:r>
              <a:rPr lang="en-GB" sz="2400" b="1" dirty="0" smtClean="0">
                <a:solidFill>
                  <a:schemeClr val="accent2"/>
                </a:solidFill>
                <a:latin typeface="Gill Sans MT" panose="020B0502020104020203" pitchFamily="34" charset="0"/>
              </a:rPr>
              <a:t>Towards more effective regulation</a:t>
            </a:r>
          </a:p>
          <a:p>
            <a:pPr>
              <a:spcBef>
                <a:spcPts val="1200"/>
              </a:spcBef>
            </a:pPr>
            <a:r>
              <a:rPr lang="en-GB" sz="2400" b="1" dirty="0" smtClean="0">
                <a:solidFill>
                  <a:schemeClr val="accent2"/>
                </a:solidFill>
                <a:latin typeface="Gill Sans MT" panose="020B0502020104020203" pitchFamily="34" charset="0"/>
              </a:rPr>
              <a:t>The future</a:t>
            </a:r>
          </a:p>
        </p:txBody>
      </p:sp>
    </p:spTree>
    <p:extLst>
      <p:ext uri="{BB962C8B-B14F-4D97-AF65-F5344CB8AC3E}">
        <p14:creationId xmlns:p14="http://schemas.microsoft.com/office/powerpoint/2010/main" val="42026329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Future issues and priorities – mobile data</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2420888"/>
            <a:ext cx="8640960" cy="4032448"/>
          </a:xfrm>
        </p:spPr>
        <p:txBody>
          <a:bodyPr/>
          <a:lstStyle/>
          <a:p>
            <a:pPr>
              <a:spcBef>
                <a:spcPts val="1200"/>
              </a:spcBef>
            </a:pPr>
            <a:r>
              <a:rPr lang="en-GB" sz="2000" b="1" dirty="0" smtClean="0">
                <a:solidFill>
                  <a:schemeClr val="accent6"/>
                </a:solidFill>
                <a:latin typeface="Gill Sans MT" panose="020B0502020104020203" pitchFamily="34" charset="0"/>
              </a:rPr>
              <a:t>In the UK and other large economies, mobile data has transformed the mode of connectivity and changed both social and business use of the Internet</a:t>
            </a:r>
          </a:p>
          <a:p>
            <a:pPr>
              <a:spcBef>
                <a:spcPts val="1200"/>
              </a:spcBef>
            </a:pPr>
            <a:r>
              <a:rPr lang="en-GB" sz="2000" b="1" dirty="0" smtClean="0">
                <a:solidFill>
                  <a:schemeClr val="accent6"/>
                </a:solidFill>
                <a:latin typeface="Gill Sans MT" panose="020B0502020104020203" pitchFamily="34" charset="0"/>
              </a:rPr>
              <a:t>It is difficult to predict how the advent of mobile data will change the way that Falkland Islanders (and visitors) will interact with the Internet…but it is safe to say that there will be changes</a:t>
            </a:r>
          </a:p>
          <a:p>
            <a:pPr>
              <a:spcBef>
                <a:spcPts val="1200"/>
              </a:spcBef>
            </a:pPr>
            <a:r>
              <a:rPr lang="en-GB" sz="2000" b="1" dirty="0" smtClean="0">
                <a:solidFill>
                  <a:schemeClr val="accent6"/>
                </a:solidFill>
                <a:latin typeface="Gill Sans MT" panose="020B0502020104020203" pitchFamily="34" charset="0"/>
              </a:rPr>
              <a:t>This will also likely be a topic for review in early 2019</a:t>
            </a:r>
          </a:p>
        </p:txBody>
      </p:sp>
    </p:spTree>
    <p:extLst>
      <p:ext uri="{BB962C8B-B14F-4D97-AF65-F5344CB8AC3E}">
        <p14:creationId xmlns:p14="http://schemas.microsoft.com/office/powerpoint/2010/main" val="17134056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Future issues and priorities – the unknowns</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2276872"/>
            <a:ext cx="8640960" cy="4176464"/>
          </a:xfrm>
        </p:spPr>
        <p:txBody>
          <a:bodyPr/>
          <a:lstStyle/>
          <a:p>
            <a:pPr marL="0" indent="0" algn="ctr">
              <a:spcBef>
                <a:spcPts val="0"/>
              </a:spcBef>
              <a:buNone/>
            </a:pPr>
            <a:r>
              <a:rPr lang="en-GB" sz="1800" b="1" i="1" dirty="0" smtClean="0">
                <a:solidFill>
                  <a:schemeClr val="tx1"/>
                </a:solidFill>
                <a:latin typeface="Calibri" panose="020F0502020204030204" pitchFamily="34" charset="0"/>
              </a:rPr>
              <a:t>There are known knowns. </a:t>
            </a:r>
          </a:p>
          <a:p>
            <a:pPr marL="0" indent="0" algn="ctr">
              <a:spcBef>
                <a:spcPts val="0"/>
              </a:spcBef>
              <a:buNone/>
            </a:pPr>
            <a:r>
              <a:rPr lang="en-GB" sz="1800" b="1" i="1" dirty="0" smtClean="0">
                <a:solidFill>
                  <a:schemeClr val="tx1"/>
                </a:solidFill>
                <a:latin typeface="Calibri" panose="020F0502020204030204" pitchFamily="34" charset="0"/>
              </a:rPr>
              <a:t>These are things we know that we know.</a:t>
            </a:r>
          </a:p>
          <a:p>
            <a:pPr marL="0" indent="0" algn="ctr">
              <a:spcBef>
                <a:spcPts val="0"/>
              </a:spcBef>
              <a:buNone/>
            </a:pPr>
            <a:r>
              <a:rPr lang="en-GB" sz="1800" b="1" i="1" dirty="0" smtClean="0">
                <a:solidFill>
                  <a:schemeClr val="tx1"/>
                </a:solidFill>
                <a:latin typeface="Calibri" panose="020F0502020204030204" pitchFamily="34" charset="0"/>
              </a:rPr>
              <a:t>There are know unknowns. </a:t>
            </a:r>
          </a:p>
          <a:p>
            <a:pPr marL="0" indent="0" algn="ctr">
              <a:spcBef>
                <a:spcPts val="0"/>
              </a:spcBef>
              <a:buNone/>
            </a:pPr>
            <a:r>
              <a:rPr lang="en-GB" sz="1800" b="1" i="1" dirty="0" smtClean="0">
                <a:solidFill>
                  <a:schemeClr val="tx1"/>
                </a:solidFill>
                <a:latin typeface="Calibri" panose="020F0502020204030204" pitchFamily="34" charset="0"/>
              </a:rPr>
              <a:t>That is to say, there are things we know we don’t know.</a:t>
            </a:r>
          </a:p>
          <a:p>
            <a:pPr marL="0" indent="0" algn="ctr">
              <a:spcBef>
                <a:spcPts val="0"/>
              </a:spcBef>
              <a:buNone/>
            </a:pPr>
            <a:r>
              <a:rPr lang="en-GB" sz="1800" b="1" i="1" dirty="0" smtClean="0">
                <a:solidFill>
                  <a:schemeClr val="tx1"/>
                </a:solidFill>
                <a:latin typeface="Calibri" panose="020F0502020204030204" pitchFamily="34" charset="0"/>
              </a:rPr>
              <a:t>But there are also unknown unknowns.</a:t>
            </a:r>
          </a:p>
          <a:p>
            <a:pPr marL="0" indent="0" algn="ctr">
              <a:spcBef>
                <a:spcPts val="0"/>
              </a:spcBef>
              <a:buNone/>
            </a:pPr>
            <a:r>
              <a:rPr lang="en-GB" sz="1800" b="1" i="1" dirty="0" smtClean="0">
                <a:solidFill>
                  <a:schemeClr val="tx1"/>
                </a:solidFill>
                <a:latin typeface="Calibri" panose="020F0502020204030204" pitchFamily="34" charset="0"/>
              </a:rPr>
              <a:t>These are things we don’t know we don’t know.</a:t>
            </a:r>
          </a:p>
          <a:p>
            <a:pPr marL="0" indent="0" algn="r">
              <a:spcBef>
                <a:spcPts val="1200"/>
              </a:spcBef>
              <a:spcAft>
                <a:spcPts val="600"/>
              </a:spcAft>
              <a:buNone/>
            </a:pPr>
            <a:r>
              <a:rPr lang="en-GB" sz="1800" dirty="0" smtClean="0">
                <a:solidFill>
                  <a:schemeClr val="tx1"/>
                </a:solidFill>
                <a:latin typeface="Calibri" panose="020F0502020204030204" pitchFamily="34" charset="0"/>
              </a:rPr>
              <a:t>From the Poetry of Donald Rumsfeld, former US Secretary of </a:t>
            </a:r>
            <a:r>
              <a:rPr lang="en-GB" sz="1800" dirty="0" err="1" smtClean="0">
                <a:solidFill>
                  <a:schemeClr val="tx1"/>
                </a:solidFill>
                <a:latin typeface="Calibri" panose="020F0502020204030204" pitchFamily="34" charset="0"/>
              </a:rPr>
              <a:t>Defense</a:t>
            </a:r>
            <a:endParaRPr lang="en-GB" sz="1800" dirty="0" smtClean="0">
              <a:solidFill>
                <a:schemeClr val="tx1"/>
              </a:solidFill>
              <a:latin typeface="Calibri" panose="020F0502020204030204" pitchFamily="34" charset="0"/>
            </a:endParaRPr>
          </a:p>
          <a:p>
            <a:pPr>
              <a:spcBef>
                <a:spcPts val="1200"/>
              </a:spcBef>
            </a:pPr>
            <a:r>
              <a:rPr lang="en-GB" sz="2000" b="1" dirty="0" smtClean="0">
                <a:solidFill>
                  <a:schemeClr val="accent6"/>
                </a:solidFill>
                <a:latin typeface="Gill Sans MT" panose="020B0502020104020203" pitchFamily="34" charset="0"/>
              </a:rPr>
              <a:t>In an age when smart fridges can launch cyber-attacks it is difficult to predict where telecoms will be in five years’ time</a:t>
            </a:r>
          </a:p>
          <a:p>
            <a:pPr>
              <a:spcBef>
                <a:spcPts val="1200"/>
              </a:spcBef>
            </a:pPr>
            <a:r>
              <a:rPr lang="en-GB" sz="2000" b="1" dirty="0" smtClean="0">
                <a:solidFill>
                  <a:schemeClr val="accent6"/>
                </a:solidFill>
                <a:latin typeface="Gill Sans MT" panose="020B0502020104020203" pitchFamily="34" charset="0"/>
              </a:rPr>
              <a:t>There will be challenges, risks and opportunities for the Falklands</a:t>
            </a:r>
          </a:p>
          <a:p>
            <a:pPr>
              <a:spcBef>
                <a:spcPts val="1200"/>
              </a:spcBef>
            </a:pPr>
            <a:r>
              <a:rPr lang="en-GB" sz="2000" b="1" dirty="0" smtClean="0">
                <a:solidFill>
                  <a:schemeClr val="accent6"/>
                </a:solidFill>
                <a:latin typeface="Gill Sans MT" panose="020B0502020104020203" pitchFamily="34" charset="0"/>
              </a:rPr>
              <a:t>It is important that FIG (and Sure) are proactive and alert to emerging technologies and social trends</a:t>
            </a:r>
          </a:p>
          <a:p>
            <a:pPr>
              <a:spcBef>
                <a:spcPts val="1200"/>
              </a:spcBef>
            </a:pPr>
            <a:endParaRPr lang="en-GB" sz="2000" b="1" dirty="0" smtClean="0">
              <a:solidFill>
                <a:schemeClr val="accent6"/>
              </a:solidFill>
              <a:latin typeface="Gill Sans MT" panose="020B0502020104020203" pitchFamily="34" charset="0"/>
            </a:endParaRPr>
          </a:p>
        </p:txBody>
      </p:sp>
    </p:spTree>
    <p:extLst>
      <p:ext uri="{BB962C8B-B14F-4D97-AF65-F5344CB8AC3E}">
        <p14:creationId xmlns:p14="http://schemas.microsoft.com/office/powerpoint/2010/main" val="8543792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7" name="Picture 2" descr="Media:Photographs:Logos:Falkland Islands Government logo cop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4500" y="2276872"/>
            <a:ext cx="4973804" cy="3514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196752"/>
            <a:ext cx="8712968" cy="720080"/>
          </a:xfrm>
        </p:spPr>
        <p:txBody>
          <a:bodyPr/>
          <a:lstStyle/>
          <a:p>
            <a:r>
              <a:rPr lang="en-GB" sz="3200" b="1" dirty="0" smtClean="0">
                <a:solidFill>
                  <a:schemeClr val="accent2"/>
                </a:solidFill>
                <a:latin typeface="Gill Sans MT" panose="020B0502020104020203" pitchFamily="34" charset="0"/>
              </a:rPr>
              <a:t>Navigation</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251520" y="1988840"/>
            <a:ext cx="4104456" cy="3456384"/>
          </a:xfrm>
          <a:ln>
            <a:solidFill>
              <a:srgbClr val="002060"/>
            </a:solidFill>
          </a:ln>
        </p:spPr>
        <p:txBody>
          <a:bodyPr/>
          <a:lstStyle/>
          <a:p>
            <a:pPr marL="0" indent="0" algn="ctr">
              <a:spcBef>
                <a:spcPts val="1200"/>
              </a:spcBef>
              <a:buNone/>
            </a:pPr>
            <a:r>
              <a:rPr lang="en-GB" sz="2400" u="sng" dirty="0" smtClean="0">
                <a:solidFill>
                  <a:schemeClr val="accent2"/>
                </a:solidFill>
                <a:latin typeface="Gill Sans MT" panose="020B0502020104020203" pitchFamily="34" charset="0"/>
              </a:rPr>
              <a:t>Communications Bill</a:t>
            </a:r>
          </a:p>
          <a:p>
            <a:pPr>
              <a:spcBef>
                <a:spcPts val="1200"/>
              </a:spcBef>
            </a:pPr>
            <a:r>
              <a:rPr lang="en-GB" sz="1800" dirty="0" smtClean="0">
                <a:solidFill>
                  <a:schemeClr val="accent2"/>
                </a:solidFill>
                <a:latin typeface="Gill Sans MT" panose="020B0502020104020203" pitchFamily="34" charset="0"/>
              </a:rPr>
              <a:t>Provides framework for regulation of whole sector</a:t>
            </a:r>
          </a:p>
          <a:p>
            <a:pPr>
              <a:spcBef>
                <a:spcPts val="1200"/>
              </a:spcBef>
            </a:pPr>
            <a:r>
              <a:rPr lang="en-GB" sz="1800" dirty="0" smtClean="0">
                <a:solidFill>
                  <a:schemeClr val="accent2"/>
                </a:solidFill>
                <a:latin typeface="Gill Sans MT" panose="020B0502020104020203" pitchFamily="34" charset="0"/>
              </a:rPr>
              <a:t>Recognises public assets</a:t>
            </a:r>
          </a:p>
          <a:p>
            <a:pPr>
              <a:spcBef>
                <a:spcPts val="1200"/>
              </a:spcBef>
            </a:pPr>
            <a:r>
              <a:rPr lang="en-GB" sz="1800" dirty="0" smtClean="0">
                <a:solidFill>
                  <a:schemeClr val="accent2"/>
                </a:solidFill>
                <a:latin typeface="Gill Sans MT" panose="020B0502020104020203" pitchFamily="34" charset="0"/>
              </a:rPr>
              <a:t>Technology neutral</a:t>
            </a:r>
          </a:p>
          <a:p>
            <a:pPr>
              <a:spcBef>
                <a:spcPts val="1200"/>
              </a:spcBef>
            </a:pPr>
            <a:r>
              <a:rPr lang="en-GB" sz="1800" dirty="0" smtClean="0">
                <a:solidFill>
                  <a:schemeClr val="accent2"/>
                </a:solidFill>
                <a:latin typeface="Gill Sans MT" panose="020B0502020104020203" pitchFamily="34" charset="0"/>
              </a:rPr>
              <a:t>Defines ‘proactive’ regulator</a:t>
            </a:r>
          </a:p>
          <a:p>
            <a:pPr>
              <a:spcBef>
                <a:spcPts val="1200"/>
              </a:spcBef>
            </a:pPr>
            <a:r>
              <a:rPr lang="en-GB" sz="1800" dirty="0" smtClean="0">
                <a:solidFill>
                  <a:schemeClr val="accent2"/>
                </a:solidFill>
                <a:latin typeface="Gill Sans MT" panose="020B0502020104020203" pitchFamily="34" charset="0"/>
              </a:rPr>
              <a:t>Data retention, disclosure, privacy</a:t>
            </a:r>
          </a:p>
          <a:p>
            <a:pPr>
              <a:spcBef>
                <a:spcPts val="1200"/>
              </a:spcBef>
            </a:pPr>
            <a:r>
              <a:rPr lang="en-GB" sz="1800" dirty="0" smtClean="0">
                <a:solidFill>
                  <a:schemeClr val="accent2"/>
                </a:solidFill>
                <a:latin typeface="Gill Sans MT" panose="020B0502020104020203" pitchFamily="34" charset="0"/>
              </a:rPr>
              <a:t>Provision for Telecoms Appeal Panel </a:t>
            </a:r>
          </a:p>
        </p:txBody>
      </p:sp>
      <p:sp>
        <p:nvSpPr>
          <p:cNvPr id="4" name="Content Placeholder 5"/>
          <p:cNvSpPr txBox="1">
            <a:spLocks/>
          </p:cNvSpPr>
          <p:nvPr/>
        </p:nvSpPr>
        <p:spPr bwMode="auto">
          <a:xfrm>
            <a:off x="4780317" y="2724133"/>
            <a:ext cx="4032448" cy="374441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rgbClr val="0000CC"/>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rgbClr val="0000CC"/>
                </a:solidFill>
                <a:latin typeface="+mn-lt"/>
                <a:ea typeface="ＭＳ Ｐゴシック" pitchFamily="34" charset="-128"/>
                <a:cs typeface="+mn-cs"/>
              </a:defRPr>
            </a:lvl2pPr>
            <a:lvl3pPr marL="1143000" indent="-228600" algn="l" rtl="0" eaLnBrk="0" fontAlgn="base" hangingPunct="0">
              <a:spcBef>
                <a:spcPct val="20000"/>
              </a:spcBef>
              <a:spcAft>
                <a:spcPct val="0"/>
              </a:spcAft>
              <a:buChar char="•"/>
              <a:defRPr sz="2400">
                <a:solidFill>
                  <a:srgbClr val="0000CC"/>
                </a:solidFill>
                <a:latin typeface="+mn-lt"/>
                <a:ea typeface="ＭＳ Ｐゴシック" pitchFamily="34" charset="-128"/>
                <a:cs typeface="+mn-cs"/>
              </a:defRPr>
            </a:lvl3pPr>
            <a:lvl4pPr marL="1600200" indent="-228600" algn="l" rtl="0" eaLnBrk="0" fontAlgn="base" hangingPunct="0">
              <a:spcBef>
                <a:spcPct val="20000"/>
              </a:spcBef>
              <a:spcAft>
                <a:spcPct val="0"/>
              </a:spcAft>
              <a:buChar char="–"/>
              <a:defRPr sz="2000">
                <a:solidFill>
                  <a:srgbClr val="0000CC"/>
                </a:solidFill>
                <a:latin typeface="+mn-lt"/>
                <a:ea typeface="ＭＳ Ｐゴシック" pitchFamily="34" charset="-128"/>
                <a:cs typeface="+mn-cs"/>
              </a:defRPr>
            </a:lvl4pPr>
            <a:lvl5pPr marL="2057400" indent="-228600" algn="l" rtl="0" eaLnBrk="0" fontAlgn="base" hangingPunct="0">
              <a:spcBef>
                <a:spcPct val="20000"/>
              </a:spcBef>
              <a:spcAft>
                <a:spcPct val="0"/>
              </a:spcAft>
              <a:buChar char="»"/>
              <a:defRPr sz="2000">
                <a:solidFill>
                  <a:srgbClr val="0000CC"/>
                </a:solidFill>
                <a:latin typeface="+mn-lt"/>
                <a:ea typeface="ＭＳ Ｐゴシック" pitchFamily="34" charset="-128"/>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ctr">
              <a:spcBef>
                <a:spcPts val="1200"/>
              </a:spcBef>
              <a:buFontTx/>
              <a:buNone/>
            </a:pPr>
            <a:r>
              <a:rPr lang="en-GB" sz="2400" u="sng" kern="0" dirty="0" smtClean="0">
                <a:solidFill>
                  <a:schemeClr val="accent2"/>
                </a:solidFill>
                <a:latin typeface="Gill Sans MT" panose="020B0502020104020203" pitchFamily="34" charset="0"/>
              </a:rPr>
              <a:t>Sure’s Operating Licence</a:t>
            </a:r>
          </a:p>
          <a:p>
            <a:pPr>
              <a:spcBef>
                <a:spcPts val="1200"/>
              </a:spcBef>
            </a:pPr>
            <a:r>
              <a:rPr lang="en-GB" sz="1800" kern="0" dirty="0" smtClean="0">
                <a:solidFill>
                  <a:schemeClr val="accent2"/>
                </a:solidFill>
                <a:latin typeface="Gill Sans MT" panose="020B0502020104020203" pitchFamily="34" charset="0"/>
              </a:rPr>
              <a:t>Exclusive in some areas (defined fixed/mobile telecoms services)</a:t>
            </a:r>
          </a:p>
          <a:p>
            <a:pPr>
              <a:spcBef>
                <a:spcPts val="1200"/>
              </a:spcBef>
            </a:pPr>
            <a:r>
              <a:rPr lang="en-GB" sz="1800" kern="0" dirty="0" smtClean="0">
                <a:solidFill>
                  <a:schemeClr val="accent2"/>
                </a:solidFill>
                <a:latin typeface="Gill Sans MT" panose="020B0502020104020203" pitchFamily="34" charset="0"/>
              </a:rPr>
              <a:t>Non-exclusive in others</a:t>
            </a:r>
          </a:p>
          <a:p>
            <a:pPr>
              <a:spcBef>
                <a:spcPts val="1200"/>
              </a:spcBef>
            </a:pPr>
            <a:r>
              <a:rPr lang="en-GB" sz="1800" kern="0" dirty="0" smtClean="0">
                <a:solidFill>
                  <a:schemeClr val="accent2"/>
                </a:solidFill>
                <a:latin typeface="Gill Sans MT" panose="020B0502020104020203" pitchFamily="34" charset="0"/>
              </a:rPr>
              <a:t>12 years with 2 year notice period</a:t>
            </a:r>
          </a:p>
          <a:p>
            <a:pPr>
              <a:spcBef>
                <a:spcPts val="1200"/>
              </a:spcBef>
            </a:pPr>
            <a:r>
              <a:rPr lang="en-GB" sz="1800" kern="0" dirty="0" smtClean="0">
                <a:solidFill>
                  <a:schemeClr val="accent2"/>
                </a:solidFill>
                <a:latin typeface="Gill Sans MT" panose="020B0502020104020203" pitchFamily="34" charset="0"/>
              </a:rPr>
              <a:t>Service improvements, obligations, performance and fines</a:t>
            </a:r>
          </a:p>
          <a:p>
            <a:pPr>
              <a:spcBef>
                <a:spcPts val="1200"/>
              </a:spcBef>
            </a:pPr>
            <a:r>
              <a:rPr lang="en-GB" sz="1800" kern="0" dirty="0" smtClean="0">
                <a:solidFill>
                  <a:schemeClr val="accent2"/>
                </a:solidFill>
                <a:latin typeface="Gill Sans MT" panose="020B0502020104020203" pitchFamily="34" charset="0"/>
              </a:rPr>
              <a:t>New price cap</a:t>
            </a:r>
          </a:p>
          <a:p>
            <a:pPr>
              <a:spcBef>
                <a:spcPts val="1200"/>
              </a:spcBef>
            </a:pPr>
            <a:r>
              <a:rPr lang="en-GB" sz="1800" kern="0" dirty="0">
                <a:solidFill>
                  <a:schemeClr val="accent2"/>
                </a:solidFill>
                <a:latin typeface="Gill Sans MT" panose="020B0502020104020203" pitchFamily="34" charset="0"/>
              </a:rPr>
              <a:t>D</a:t>
            </a:r>
            <a:r>
              <a:rPr lang="en-GB" sz="1800" kern="0" dirty="0" smtClean="0">
                <a:solidFill>
                  <a:schemeClr val="accent2"/>
                </a:solidFill>
                <a:latin typeface="Gill Sans MT" panose="020B0502020104020203" pitchFamily="34" charset="0"/>
              </a:rPr>
              <a:t>etailed role of regulator </a:t>
            </a:r>
          </a:p>
        </p:txBody>
      </p:sp>
      <p:cxnSp>
        <p:nvCxnSpPr>
          <p:cNvPr id="3" name="Elbow Connector 2"/>
          <p:cNvCxnSpPr>
            <a:endCxn id="4" idx="0"/>
          </p:cNvCxnSpPr>
          <p:nvPr/>
        </p:nvCxnSpPr>
        <p:spPr>
          <a:xfrm>
            <a:off x="4348269" y="2292085"/>
            <a:ext cx="2448272" cy="432048"/>
          </a:xfrm>
          <a:prstGeom prst="bentConnector2">
            <a:avLst/>
          </a:prstGeom>
          <a:ln w="28575">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84655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340768"/>
            <a:ext cx="8712968" cy="720080"/>
          </a:xfrm>
        </p:spPr>
        <p:txBody>
          <a:bodyPr/>
          <a:lstStyle/>
          <a:p>
            <a:r>
              <a:rPr lang="en-GB" sz="3200" b="1" dirty="0" smtClean="0">
                <a:solidFill>
                  <a:schemeClr val="accent2"/>
                </a:solidFill>
                <a:latin typeface="Gill Sans MT" panose="020B0502020104020203" pitchFamily="34" charset="0"/>
              </a:rPr>
              <a:t>The process began in </a:t>
            </a:r>
            <a:r>
              <a:rPr lang="en-GB" sz="3200" b="1" dirty="0" smtClean="0">
                <a:solidFill>
                  <a:schemeClr val="accent2"/>
                </a:solidFill>
                <a:latin typeface="Gill Sans MT" panose="020B0502020104020203" pitchFamily="34" charset="0"/>
              </a:rPr>
              <a:t>2014</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467544" y="2348880"/>
            <a:ext cx="8229600" cy="3744416"/>
          </a:xfrm>
        </p:spPr>
        <p:txBody>
          <a:bodyPr/>
          <a:lstStyle/>
          <a:p>
            <a:pPr>
              <a:spcBef>
                <a:spcPts val="1200"/>
              </a:spcBef>
            </a:pPr>
            <a:r>
              <a:rPr lang="en-GB" sz="2000" b="1" dirty="0" smtClean="0">
                <a:solidFill>
                  <a:schemeClr val="accent6"/>
                </a:solidFill>
                <a:latin typeface="Gill Sans MT" panose="020B0502020104020203" pitchFamily="34" charset="0"/>
              </a:rPr>
              <a:t>August 2014: Commissioned Strategic Review of Telecoms</a:t>
            </a:r>
          </a:p>
          <a:p>
            <a:pPr lvl="1">
              <a:spcBef>
                <a:spcPts val="600"/>
              </a:spcBef>
            </a:pPr>
            <a:r>
              <a:rPr lang="en-GB" sz="1800" dirty="0" smtClean="0">
                <a:solidFill>
                  <a:schemeClr val="accent6"/>
                </a:solidFill>
                <a:latin typeface="Gill Sans MT" panose="020B0502020104020203" pitchFamily="34" charset="0"/>
              </a:rPr>
              <a:t>Included engagement with public and business community</a:t>
            </a:r>
          </a:p>
          <a:p>
            <a:pPr>
              <a:spcBef>
                <a:spcPts val="1200"/>
              </a:spcBef>
            </a:pPr>
            <a:r>
              <a:rPr lang="en-GB" sz="2000" b="1" dirty="0" smtClean="0">
                <a:solidFill>
                  <a:schemeClr val="accent6"/>
                </a:solidFill>
                <a:latin typeface="Gill Sans MT" panose="020B0502020104020203" pitchFamily="34" charset="0"/>
              </a:rPr>
              <a:t>Spring 2014: Survey of Business and Residential Consumers</a:t>
            </a:r>
          </a:p>
          <a:p>
            <a:pPr>
              <a:spcBef>
                <a:spcPts val="1200"/>
              </a:spcBef>
            </a:pPr>
            <a:r>
              <a:rPr lang="en-GB" sz="2000" b="1" dirty="0" smtClean="0">
                <a:solidFill>
                  <a:schemeClr val="accent6"/>
                </a:solidFill>
                <a:latin typeface="Gill Sans MT" panose="020B0502020104020203" pitchFamily="34" charset="0"/>
              </a:rPr>
              <a:t>February 2015: Cartesian report draft findings</a:t>
            </a:r>
          </a:p>
          <a:p>
            <a:pPr>
              <a:spcBef>
                <a:spcPts val="1200"/>
              </a:spcBef>
            </a:pPr>
            <a:r>
              <a:rPr lang="en-GB" sz="2000" b="1" dirty="0" smtClean="0">
                <a:solidFill>
                  <a:schemeClr val="accent6"/>
                </a:solidFill>
                <a:latin typeface="Gill Sans MT" panose="020B0502020104020203" pitchFamily="34" charset="0"/>
              </a:rPr>
              <a:t>March 2015: Final reports from Cartesian</a:t>
            </a:r>
          </a:p>
          <a:p>
            <a:pPr lvl="1">
              <a:spcBef>
                <a:spcPts val="600"/>
              </a:spcBef>
            </a:pPr>
            <a:r>
              <a:rPr lang="en-GB" sz="1800" dirty="0" smtClean="0">
                <a:solidFill>
                  <a:schemeClr val="accent6"/>
                </a:solidFill>
                <a:latin typeface="Gill Sans MT" panose="020B0502020104020203" pitchFamily="34" charset="0"/>
              </a:rPr>
              <a:t>Part A: Landscape and priorities (published)</a:t>
            </a:r>
          </a:p>
          <a:p>
            <a:pPr lvl="1">
              <a:spcBef>
                <a:spcPts val="600"/>
              </a:spcBef>
            </a:pPr>
            <a:r>
              <a:rPr lang="en-GB" sz="1800" dirty="0" smtClean="0">
                <a:solidFill>
                  <a:schemeClr val="accent6"/>
                </a:solidFill>
                <a:latin typeface="Gill Sans MT" panose="020B0502020104020203" pitchFamily="34" charset="0"/>
              </a:rPr>
              <a:t>Part B: Strategic options analysis and commercial approach (not published)</a:t>
            </a:r>
          </a:p>
          <a:p>
            <a:pPr>
              <a:spcBef>
                <a:spcPts val="1200"/>
              </a:spcBef>
            </a:pPr>
            <a:r>
              <a:rPr lang="en-GB" sz="2000" b="1" dirty="0" smtClean="0">
                <a:solidFill>
                  <a:schemeClr val="accent6"/>
                </a:solidFill>
                <a:latin typeface="Gill Sans MT" panose="020B0502020104020203" pitchFamily="34" charset="0"/>
              </a:rPr>
              <a:t>April 2015: ExCo agree that officers initiate commercial process with Sure regarding new licence</a:t>
            </a:r>
          </a:p>
          <a:p>
            <a:pPr marL="0" indent="0">
              <a:spcBef>
                <a:spcPts val="1200"/>
              </a:spcBef>
              <a:buNone/>
            </a:pPr>
            <a:endParaRPr lang="en-GB" sz="2000" b="1" dirty="0" smtClean="0">
              <a:solidFill>
                <a:schemeClr val="accent6"/>
              </a:solidFill>
              <a:latin typeface="Gill Sans MT" panose="020B0502020104020203" pitchFamily="34" charset="0"/>
            </a:endParaRPr>
          </a:p>
        </p:txBody>
      </p:sp>
    </p:spTree>
    <p:extLst>
      <p:ext uri="{BB962C8B-B14F-4D97-AF65-F5344CB8AC3E}">
        <p14:creationId xmlns:p14="http://schemas.microsoft.com/office/powerpoint/2010/main" val="20435349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Cartesian identified six key priority issues…</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635896" y="2204864"/>
            <a:ext cx="5112568" cy="4032448"/>
          </a:xfrm>
        </p:spPr>
        <p:txBody>
          <a:bodyPr/>
          <a:lstStyle/>
          <a:p>
            <a:pPr>
              <a:spcBef>
                <a:spcPts val="1200"/>
              </a:spcBef>
              <a:buFont typeface="+mj-lt"/>
              <a:buAutoNum type="arabicPeriod"/>
            </a:pPr>
            <a:r>
              <a:rPr lang="en-GB" sz="1800" dirty="0" smtClean="0">
                <a:solidFill>
                  <a:schemeClr val="accent6"/>
                </a:solidFill>
                <a:latin typeface="Gill Sans MT" panose="020B0502020104020203" pitchFamily="34" charset="0"/>
              </a:rPr>
              <a:t>Increased broadband monthly allowances</a:t>
            </a:r>
          </a:p>
          <a:p>
            <a:pPr>
              <a:spcBef>
                <a:spcPts val="1200"/>
              </a:spcBef>
              <a:buFont typeface="+mj-lt"/>
              <a:buAutoNum type="arabicPeriod"/>
            </a:pPr>
            <a:r>
              <a:rPr lang="en-GB" sz="1800" dirty="0" smtClean="0">
                <a:solidFill>
                  <a:schemeClr val="accent6"/>
                </a:solidFill>
                <a:latin typeface="Gill Sans MT" panose="020B0502020104020203" pitchFamily="34" charset="0"/>
              </a:rPr>
              <a:t>‘Fair’ retail pricing and toothier price cap regime</a:t>
            </a:r>
          </a:p>
          <a:p>
            <a:pPr>
              <a:spcBef>
                <a:spcPts val="1200"/>
              </a:spcBef>
              <a:buFont typeface="+mj-lt"/>
              <a:buAutoNum type="arabicPeriod"/>
            </a:pPr>
            <a:r>
              <a:rPr lang="en-GB" sz="1800" dirty="0" smtClean="0">
                <a:solidFill>
                  <a:schemeClr val="accent6"/>
                </a:solidFill>
                <a:latin typeface="Gill Sans MT" panose="020B0502020104020203" pitchFamily="34" charset="0"/>
              </a:rPr>
              <a:t>Increased access speeds and service</a:t>
            </a:r>
          </a:p>
          <a:p>
            <a:pPr>
              <a:spcBef>
                <a:spcPts val="1200"/>
              </a:spcBef>
              <a:buFont typeface="+mj-lt"/>
              <a:buAutoNum type="arabicPeriod"/>
            </a:pPr>
            <a:r>
              <a:rPr lang="en-GB" sz="1800" dirty="0" smtClean="0">
                <a:solidFill>
                  <a:schemeClr val="accent6"/>
                </a:solidFill>
                <a:latin typeface="Gill Sans MT" panose="020B0502020104020203" pitchFamily="34" charset="0"/>
              </a:rPr>
              <a:t>Wider mobile coverage</a:t>
            </a:r>
          </a:p>
          <a:p>
            <a:pPr>
              <a:spcBef>
                <a:spcPts val="1200"/>
              </a:spcBef>
              <a:buFont typeface="+mj-lt"/>
              <a:buAutoNum type="arabicPeriod"/>
            </a:pPr>
            <a:r>
              <a:rPr lang="en-GB" sz="1800" dirty="0" smtClean="0">
                <a:solidFill>
                  <a:schemeClr val="accent6"/>
                </a:solidFill>
                <a:latin typeface="Gill Sans MT" panose="020B0502020104020203" pitchFamily="34" charset="0"/>
              </a:rPr>
              <a:t>Increased international capacity </a:t>
            </a:r>
          </a:p>
          <a:p>
            <a:pPr>
              <a:spcBef>
                <a:spcPts val="1200"/>
              </a:spcBef>
              <a:buFont typeface="+mj-lt"/>
              <a:buAutoNum type="arabicPeriod"/>
            </a:pPr>
            <a:r>
              <a:rPr lang="en-GB" sz="1800" dirty="0" smtClean="0">
                <a:solidFill>
                  <a:schemeClr val="accent6"/>
                </a:solidFill>
                <a:latin typeface="Gill Sans MT" panose="020B0502020104020203" pitchFamily="34" charset="0"/>
              </a:rPr>
              <a:t>Replacement of end-of-life and obsolescent equipment</a:t>
            </a:r>
          </a:p>
          <a:p>
            <a:pPr>
              <a:spcBef>
                <a:spcPts val="1800"/>
              </a:spcBef>
            </a:pPr>
            <a:r>
              <a:rPr lang="en-GB" sz="1800" b="1" dirty="0" smtClean="0">
                <a:solidFill>
                  <a:schemeClr val="accent6"/>
                </a:solidFill>
                <a:latin typeface="Gill Sans MT" panose="020B0502020104020203" pitchFamily="34" charset="0"/>
              </a:rPr>
              <a:t>Immediate and sustained investment needed to deliver these objectives</a:t>
            </a:r>
          </a:p>
          <a:p>
            <a:pPr>
              <a:spcBef>
                <a:spcPts val="1200"/>
              </a:spcBef>
            </a:pPr>
            <a:endParaRPr lang="en-GB" sz="1800" dirty="0">
              <a:solidFill>
                <a:schemeClr val="accent6"/>
              </a:solidFill>
              <a:latin typeface="Gill Sans MT" panose="020B0502020104020203" pitchFamily="34" charset="0"/>
            </a:endParaRPr>
          </a:p>
          <a:p>
            <a:pPr lvl="1">
              <a:spcBef>
                <a:spcPts val="300"/>
              </a:spcBef>
            </a:pPr>
            <a:endParaRPr lang="en-GB" sz="1800" dirty="0">
              <a:solidFill>
                <a:schemeClr val="accent6"/>
              </a:solidFill>
              <a:latin typeface="Gill Sans MT" panose="020B0502020104020203" pitchFamily="34" charset="0"/>
            </a:endParaRPr>
          </a:p>
          <a:p>
            <a:pPr marL="0" indent="0">
              <a:spcBef>
                <a:spcPts val="1200"/>
              </a:spcBef>
              <a:buNone/>
            </a:pPr>
            <a:endParaRPr lang="en-GB" sz="1800" dirty="0" smtClean="0">
              <a:solidFill>
                <a:schemeClr val="accent6"/>
              </a:solidFill>
              <a:latin typeface="Gill Sans MT" panose="020B0502020104020203"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202143"/>
            <a:ext cx="3024336" cy="389115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879567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1412776"/>
            <a:ext cx="8208912" cy="720080"/>
          </a:xfrm>
        </p:spPr>
        <p:txBody>
          <a:bodyPr/>
          <a:lstStyle/>
          <a:p>
            <a:r>
              <a:rPr lang="en-GB" sz="3200" b="1" dirty="0" smtClean="0">
                <a:solidFill>
                  <a:schemeClr val="accent2"/>
                </a:solidFill>
                <a:latin typeface="Gill Sans MT" panose="020B0502020104020203" pitchFamily="34" charset="0"/>
              </a:rPr>
              <a:t>…which resonate with the findings from the public consultation</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467544" y="2492896"/>
            <a:ext cx="8424936" cy="3744416"/>
          </a:xfrm>
        </p:spPr>
        <p:txBody>
          <a:bodyPr/>
          <a:lstStyle/>
          <a:p>
            <a:pPr marL="457200" indent="-457200">
              <a:spcBef>
                <a:spcPts val="1200"/>
              </a:spcBef>
              <a:buFont typeface="+mj-lt"/>
              <a:buAutoNum type="arabicPeriod"/>
            </a:pPr>
            <a:r>
              <a:rPr lang="en-GB" sz="2000" b="1" dirty="0" smtClean="0">
                <a:solidFill>
                  <a:schemeClr val="accent6"/>
                </a:solidFill>
                <a:latin typeface="Gill Sans MT" panose="020B0502020104020203" pitchFamily="34" charset="0"/>
              </a:rPr>
              <a:t>Substantial increases in broadband data allowances</a:t>
            </a:r>
          </a:p>
          <a:p>
            <a:pPr lvl="1">
              <a:spcBef>
                <a:spcPts val="300"/>
              </a:spcBef>
            </a:pPr>
            <a:r>
              <a:rPr lang="en-GB" sz="1800" dirty="0" smtClean="0">
                <a:solidFill>
                  <a:schemeClr val="accent6"/>
                </a:solidFill>
                <a:latin typeface="Gill Sans MT" panose="020B0502020104020203" pitchFamily="34" charset="0"/>
              </a:rPr>
              <a:t>Increasingly, broadband is an essential utility</a:t>
            </a:r>
          </a:p>
          <a:p>
            <a:pPr lvl="1">
              <a:spcBef>
                <a:spcPts val="300"/>
              </a:spcBef>
            </a:pPr>
            <a:r>
              <a:rPr lang="en-GB" sz="1800" dirty="0" smtClean="0">
                <a:solidFill>
                  <a:schemeClr val="accent6"/>
                </a:solidFill>
                <a:latin typeface="Gill Sans MT" panose="020B0502020104020203" pitchFamily="34" charset="0"/>
              </a:rPr>
              <a:t>2014 data packages very limited and falling behind rest of world</a:t>
            </a:r>
          </a:p>
          <a:p>
            <a:pPr marL="457200" indent="-457200">
              <a:spcBef>
                <a:spcPts val="1200"/>
              </a:spcBef>
              <a:buFont typeface="+mj-lt"/>
              <a:buAutoNum type="arabicPeriod"/>
            </a:pPr>
            <a:r>
              <a:rPr lang="en-GB" sz="2000" b="1" dirty="0" smtClean="0">
                <a:solidFill>
                  <a:schemeClr val="accent6"/>
                </a:solidFill>
                <a:latin typeface="Gill Sans MT" panose="020B0502020104020203" pitchFamily="34" charset="0"/>
              </a:rPr>
              <a:t>Expanding mobile network and introducing mobile data</a:t>
            </a:r>
          </a:p>
          <a:p>
            <a:pPr lvl="1">
              <a:spcBef>
                <a:spcPts val="300"/>
              </a:spcBef>
            </a:pPr>
            <a:r>
              <a:rPr lang="en-GB" sz="1800" dirty="0" smtClean="0">
                <a:solidFill>
                  <a:schemeClr val="accent6"/>
                </a:solidFill>
                <a:latin typeface="Gill Sans MT" panose="020B0502020104020203" pitchFamily="34" charset="0"/>
              </a:rPr>
              <a:t>Much of Camp not covered by mobile network</a:t>
            </a:r>
          </a:p>
          <a:p>
            <a:pPr lvl="1">
              <a:spcBef>
                <a:spcPts val="300"/>
              </a:spcBef>
            </a:pPr>
            <a:r>
              <a:rPr lang="en-GB" sz="1800" dirty="0" smtClean="0">
                <a:solidFill>
                  <a:schemeClr val="accent6"/>
                </a:solidFill>
                <a:latin typeface="Gill Sans MT" panose="020B0502020104020203" pitchFamily="34" charset="0"/>
              </a:rPr>
              <a:t>Recognition that existing mobile network needed replacing as obsolescent</a:t>
            </a:r>
            <a:endParaRPr lang="en-GB" sz="1800" dirty="0">
              <a:solidFill>
                <a:schemeClr val="accent6"/>
              </a:solidFill>
              <a:latin typeface="Gill Sans MT" panose="020B0502020104020203" pitchFamily="34" charset="0"/>
            </a:endParaRPr>
          </a:p>
          <a:p>
            <a:pPr marL="457200" indent="-457200">
              <a:spcBef>
                <a:spcPts val="1200"/>
              </a:spcBef>
              <a:buFont typeface="+mj-lt"/>
              <a:buAutoNum type="arabicPeriod"/>
            </a:pPr>
            <a:r>
              <a:rPr lang="en-GB" sz="2000" b="1" dirty="0" smtClean="0">
                <a:solidFill>
                  <a:schemeClr val="accent6"/>
                </a:solidFill>
                <a:latin typeface="Gill Sans MT" panose="020B0502020104020203" pitchFamily="34" charset="0"/>
              </a:rPr>
              <a:t>Reducing overage and ‘billshock’</a:t>
            </a:r>
            <a:endParaRPr lang="en-GB" sz="2000" b="1" dirty="0">
              <a:solidFill>
                <a:schemeClr val="accent6"/>
              </a:solidFill>
              <a:latin typeface="Gill Sans MT" panose="020B0502020104020203" pitchFamily="34" charset="0"/>
            </a:endParaRPr>
          </a:p>
          <a:p>
            <a:pPr lvl="1">
              <a:spcBef>
                <a:spcPts val="300"/>
              </a:spcBef>
            </a:pPr>
            <a:r>
              <a:rPr lang="en-GB" sz="1800" dirty="0" smtClean="0">
                <a:solidFill>
                  <a:schemeClr val="accent6"/>
                </a:solidFill>
                <a:latin typeface="Gill Sans MT" panose="020B0502020104020203" pitchFamily="34" charset="0"/>
              </a:rPr>
              <a:t>Over-package data use prevalent and punitive in terms of cost (up to £100/GB)</a:t>
            </a:r>
          </a:p>
          <a:p>
            <a:pPr lvl="1">
              <a:spcBef>
                <a:spcPts val="300"/>
              </a:spcBef>
            </a:pPr>
            <a:r>
              <a:rPr lang="en-GB" sz="1800" dirty="0" smtClean="0">
                <a:solidFill>
                  <a:schemeClr val="accent6"/>
                </a:solidFill>
                <a:latin typeface="Gill Sans MT" panose="020B0502020104020203" pitchFamily="34" charset="0"/>
              </a:rPr>
              <a:t>Consumers often faced very large overage bills or cease Internet use</a:t>
            </a:r>
          </a:p>
          <a:p>
            <a:pPr lvl="1">
              <a:spcBef>
                <a:spcPts val="300"/>
              </a:spcBef>
            </a:pPr>
            <a:r>
              <a:rPr lang="en-GB" sz="1800" dirty="0" smtClean="0">
                <a:solidFill>
                  <a:schemeClr val="accent6"/>
                </a:solidFill>
                <a:latin typeface="Gill Sans MT" panose="020B0502020104020203" pitchFamily="34" charset="0"/>
              </a:rPr>
              <a:t>Needed to enable choice for consumers and in-month data top-ups</a:t>
            </a:r>
          </a:p>
          <a:p>
            <a:pPr lvl="1">
              <a:spcBef>
                <a:spcPts val="300"/>
              </a:spcBef>
            </a:pPr>
            <a:endParaRPr lang="en-GB" sz="1600" b="1" dirty="0">
              <a:solidFill>
                <a:schemeClr val="accent6"/>
              </a:solidFill>
              <a:latin typeface="Gill Sans MT" panose="020B0502020104020203" pitchFamily="34" charset="0"/>
            </a:endParaRPr>
          </a:p>
          <a:p>
            <a:pPr marL="0" indent="0">
              <a:spcBef>
                <a:spcPts val="1200"/>
              </a:spcBef>
              <a:buNone/>
            </a:pPr>
            <a:endParaRPr lang="en-GB" sz="2000" b="1" dirty="0" smtClean="0">
              <a:solidFill>
                <a:schemeClr val="accent6"/>
              </a:solidFill>
              <a:latin typeface="Gill Sans MT" panose="020B0502020104020203" pitchFamily="34" charset="0"/>
            </a:endParaRPr>
          </a:p>
        </p:txBody>
      </p:sp>
    </p:spTree>
    <p:extLst>
      <p:ext uri="{BB962C8B-B14F-4D97-AF65-F5344CB8AC3E}">
        <p14:creationId xmlns:p14="http://schemas.microsoft.com/office/powerpoint/2010/main" val="20753657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Cartesian evaluated five strategic options…</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395536" y="2420888"/>
            <a:ext cx="4968552" cy="3744416"/>
          </a:xfrm>
        </p:spPr>
        <p:txBody>
          <a:bodyPr/>
          <a:lstStyle/>
          <a:p>
            <a:pPr>
              <a:spcBef>
                <a:spcPts val="1200"/>
              </a:spcBef>
            </a:pPr>
            <a:r>
              <a:rPr lang="en-GB" sz="1800" dirty="0" smtClean="0">
                <a:solidFill>
                  <a:schemeClr val="accent6"/>
                </a:solidFill>
                <a:latin typeface="Gill Sans MT" panose="020B0502020104020203" pitchFamily="34" charset="0"/>
              </a:rPr>
              <a:t>Serve notice on Sure and initiate competitive process for new exclusive licence</a:t>
            </a:r>
          </a:p>
          <a:p>
            <a:pPr>
              <a:spcBef>
                <a:spcPts val="1200"/>
              </a:spcBef>
            </a:pPr>
            <a:r>
              <a:rPr lang="en-GB" sz="1800" dirty="0" smtClean="0">
                <a:solidFill>
                  <a:schemeClr val="accent6"/>
                </a:solidFill>
                <a:latin typeface="Gill Sans MT" panose="020B0502020104020203" pitchFamily="34" charset="0"/>
              </a:rPr>
              <a:t>Unbundle provision of telecoms services and introduce some element of competition</a:t>
            </a:r>
          </a:p>
          <a:p>
            <a:pPr>
              <a:spcBef>
                <a:spcPts val="1200"/>
              </a:spcBef>
            </a:pPr>
            <a:r>
              <a:rPr lang="en-GB" sz="1800" dirty="0" smtClean="0">
                <a:solidFill>
                  <a:schemeClr val="accent6"/>
                </a:solidFill>
                <a:latin typeface="Gill Sans MT" panose="020B0502020104020203" pitchFamily="34" charset="0"/>
              </a:rPr>
              <a:t>Structural separation of wholesale (international satellite connection) and retail (service to consumers on the Islands)</a:t>
            </a:r>
          </a:p>
          <a:p>
            <a:pPr>
              <a:spcBef>
                <a:spcPts val="1200"/>
              </a:spcBef>
            </a:pPr>
            <a:r>
              <a:rPr lang="en-GB" sz="1800" dirty="0" smtClean="0">
                <a:solidFill>
                  <a:schemeClr val="accent6"/>
                </a:solidFill>
                <a:latin typeface="Gill Sans MT" panose="020B0502020104020203" pitchFamily="34" charset="0"/>
              </a:rPr>
              <a:t>Nationalise the telecoms service</a:t>
            </a:r>
          </a:p>
          <a:p>
            <a:pPr>
              <a:spcBef>
                <a:spcPts val="1200"/>
              </a:spcBef>
            </a:pPr>
            <a:r>
              <a:rPr lang="en-GB" sz="1800" dirty="0" smtClean="0">
                <a:solidFill>
                  <a:schemeClr val="accent6"/>
                </a:solidFill>
                <a:latin typeface="Gill Sans MT" panose="020B0502020104020203" pitchFamily="34" charset="0"/>
              </a:rPr>
              <a:t>Negotiate directly with Sure for new exclusive licence with defined priorities</a:t>
            </a:r>
            <a:endParaRPr lang="en-GB" sz="1800" dirty="0">
              <a:solidFill>
                <a:schemeClr val="accent6"/>
              </a:solidFill>
              <a:latin typeface="Gill Sans MT" panose="020B0502020104020203" pitchFamily="34" charset="0"/>
            </a:endParaRPr>
          </a:p>
          <a:p>
            <a:pPr lvl="1">
              <a:spcBef>
                <a:spcPts val="300"/>
              </a:spcBef>
            </a:pPr>
            <a:endParaRPr lang="en-GB" sz="1800" dirty="0">
              <a:solidFill>
                <a:schemeClr val="accent6"/>
              </a:solidFill>
              <a:latin typeface="Gill Sans MT" panose="020B0502020104020203" pitchFamily="34" charset="0"/>
            </a:endParaRPr>
          </a:p>
          <a:p>
            <a:pPr marL="0" indent="0">
              <a:spcBef>
                <a:spcPts val="1200"/>
              </a:spcBef>
              <a:buNone/>
            </a:pPr>
            <a:endParaRPr lang="en-GB" sz="1800" dirty="0" smtClean="0">
              <a:solidFill>
                <a:schemeClr val="accent6"/>
              </a:solidFill>
              <a:latin typeface="Gill Sans MT" panose="020B0502020104020203"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2405316"/>
            <a:ext cx="3024336" cy="384653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2058845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…and recommended negotiation with Sure </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467544" y="2492896"/>
            <a:ext cx="8424936" cy="3744416"/>
          </a:xfrm>
        </p:spPr>
        <p:txBody>
          <a:bodyPr/>
          <a:lstStyle/>
          <a:p>
            <a:pPr>
              <a:spcBef>
                <a:spcPts val="1200"/>
              </a:spcBef>
            </a:pPr>
            <a:r>
              <a:rPr lang="en-GB" sz="1800" dirty="0" smtClean="0">
                <a:solidFill>
                  <a:schemeClr val="accent6"/>
                </a:solidFill>
                <a:latin typeface="Gill Sans MT" panose="020B0502020104020203" pitchFamily="34" charset="0"/>
              </a:rPr>
              <a:t>FIG economic analysis aligned with recommendation from consultants</a:t>
            </a:r>
          </a:p>
          <a:p>
            <a:pPr>
              <a:spcBef>
                <a:spcPts val="1200"/>
              </a:spcBef>
            </a:pPr>
            <a:r>
              <a:rPr lang="en-GB" sz="1800" dirty="0" smtClean="0">
                <a:solidFill>
                  <a:schemeClr val="accent6"/>
                </a:solidFill>
                <a:latin typeface="Gill Sans MT" panose="020B0502020104020203" pitchFamily="34" charset="0"/>
              </a:rPr>
              <a:t>Very small market for telecoms on the Falklands</a:t>
            </a:r>
          </a:p>
          <a:p>
            <a:pPr>
              <a:spcBef>
                <a:spcPts val="1200"/>
              </a:spcBef>
            </a:pPr>
            <a:r>
              <a:rPr lang="en-GB" sz="1800" dirty="0" smtClean="0">
                <a:solidFill>
                  <a:schemeClr val="accent6"/>
                </a:solidFill>
                <a:latin typeface="Gill Sans MT" panose="020B0502020104020203" pitchFamily="34" charset="0"/>
              </a:rPr>
              <a:t>Geographically spread population</a:t>
            </a:r>
          </a:p>
          <a:p>
            <a:pPr>
              <a:spcBef>
                <a:spcPts val="1200"/>
              </a:spcBef>
            </a:pPr>
            <a:r>
              <a:rPr lang="en-GB" sz="1800" dirty="0" smtClean="0">
                <a:solidFill>
                  <a:schemeClr val="accent6"/>
                </a:solidFill>
                <a:latin typeface="Gill Sans MT" panose="020B0502020104020203" pitchFamily="34" charset="0"/>
              </a:rPr>
              <a:t>Policy principle for </a:t>
            </a:r>
            <a:r>
              <a:rPr lang="en-GB" sz="1800" dirty="0">
                <a:solidFill>
                  <a:schemeClr val="accent6"/>
                </a:solidFill>
                <a:latin typeface="Gill Sans MT" panose="020B0502020104020203" pitchFamily="34" charset="0"/>
              </a:rPr>
              <a:t>U</a:t>
            </a:r>
            <a:r>
              <a:rPr lang="en-GB" sz="1800" dirty="0" smtClean="0">
                <a:solidFill>
                  <a:schemeClr val="accent6"/>
                </a:solidFill>
                <a:latin typeface="Gill Sans MT" panose="020B0502020104020203" pitchFamily="34" charset="0"/>
              </a:rPr>
              <a:t>niversal Service Obligation</a:t>
            </a:r>
          </a:p>
          <a:p>
            <a:pPr>
              <a:spcBef>
                <a:spcPts val="1200"/>
              </a:spcBef>
            </a:pPr>
            <a:r>
              <a:rPr lang="en-GB" sz="1800" dirty="0" smtClean="0">
                <a:solidFill>
                  <a:schemeClr val="accent6"/>
                </a:solidFill>
                <a:latin typeface="Gill Sans MT" panose="020B0502020104020203" pitchFamily="34" charset="0"/>
              </a:rPr>
              <a:t>Option preserved to compete exclusive licence or unbundle if negotiated agreement with Sure could not be reached</a:t>
            </a:r>
          </a:p>
          <a:p>
            <a:pPr>
              <a:spcBef>
                <a:spcPts val="1200"/>
              </a:spcBef>
            </a:pPr>
            <a:endParaRPr lang="en-GB" sz="1800" dirty="0">
              <a:solidFill>
                <a:schemeClr val="accent6"/>
              </a:solidFill>
              <a:latin typeface="Gill Sans MT" panose="020B0502020104020203" pitchFamily="34" charset="0"/>
            </a:endParaRPr>
          </a:p>
          <a:p>
            <a:pPr lvl="1">
              <a:spcBef>
                <a:spcPts val="300"/>
              </a:spcBef>
            </a:pPr>
            <a:endParaRPr lang="en-GB" sz="1800" dirty="0">
              <a:solidFill>
                <a:schemeClr val="accent6"/>
              </a:solidFill>
              <a:latin typeface="Gill Sans MT" panose="020B0502020104020203" pitchFamily="34" charset="0"/>
            </a:endParaRPr>
          </a:p>
          <a:p>
            <a:pPr marL="0" indent="0">
              <a:spcBef>
                <a:spcPts val="1200"/>
              </a:spcBef>
              <a:buNone/>
            </a:pPr>
            <a:endParaRPr lang="en-GB" sz="1800" dirty="0" smtClean="0">
              <a:solidFill>
                <a:schemeClr val="accent6"/>
              </a:solidFill>
              <a:latin typeface="Gill Sans MT" panose="020B0502020104020203" pitchFamily="34" charset="0"/>
            </a:endParaRPr>
          </a:p>
        </p:txBody>
      </p:sp>
    </p:spTree>
    <p:extLst>
      <p:ext uri="{BB962C8B-B14F-4D97-AF65-F5344CB8AC3E}">
        <p14:creationId xmlns:p14="http://schemas.microsoft.com/office/powerpoint/2010/main" val="14692592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1412776"/>
            <a:ext cx="8712968" cy="720080"/>
          </a:xfrm>
        </p:spPr>
        <p:txBody>
          <a:bodyPr/>
          <a:lstStyle/>
          <a:p>
            <a:r>
              <a:rPr lang="en-GB" sz="3200" b="1" dirty="0" smtClean="0">
                <a:solidFill>
                  <a:schemeClr val="accent2"/>
                </a:solidFill>
                <a:latin typeface="Gill Sans MT" panose="020B0502020104020203" pitchFamily="34" charset="0"/>
              </a:rPr>
              <a:t>New price control regime to protect consumers and ensure investment</a:t>
            </a:r>
            <a:endParaRPr lang="en-GB" sz="3200" b="1" dirty="0">
              <a:solidFill>
                <a:schemeClr val="accent2"/>
              </a:solidFill>
              <a:latin typeface="Gill Sans MT" panose="020B0502020104020203" pitchFamily="34" charset="0"/>
            </a:endParaRPr>
          </a:p>
        </p:txBody>
      </p:sp>
      <p:sp>
        <p:nvSpPr>
          <p:cNvPr id="6" name="Content Placeholder 5"/>
          <p:cNvSpPr>
            <a:spLocks noGrp="1"/>
          </p:cNvSpPr>
          <p:nvPr>
            <p:ph idx="1"/>
          </p:nvPr>
        </p:nvSpPr>
        <p:spPr>
          <a:xfrm>
            <a:off x="467544" y="2420888"/>
            <a:ext cx="8424936" cy="3744416"/>
          </a:xfrm>
        </p:spPr>
        <p:txBody>
          <a:bodyPr/>
          <a:lstStyle/>
          <a:p>
            <a:pPr>
              <a:spcBef>
                <a:spcPts val="1200"/>
              </a:spcBef>
            </a:pPr>
            <a:r>
              <a:rPr lang="en-GB" sz="1800" dirty="0" smtClean="0">
                <a:solidFill>
                  <a:schemeClr val="accent6"/>
                </a:solidFill>
                <a:latin typeface="Gill Sans MT" panose="020B0502020104020203" pitchFamily="34" charset="0"/>
              </a:rPr>
              <a:t>In recent years, Sure’s operations in the Falklands have lower rates of capital intensity and higher rates of return than other benchmarked companies</a:t>
            </a:r>
          </a:p>
          <a:p>
            <a:pPr>
              <a:spcBef>
                <a:spcPts val="1200"/>
              </a:spcBef>
            </a:pPr>
            <a:r>
              <a:rPr lang="en-GB" sz="1800" dirty="0" smtClean="0">
                <a:solidFill>
                  <a:schemeClr val="accent6"/>
                </a:solidFill>
                <a:latin typeface="Gill Sans MT" panose="020B0502020104020203" pitchFamily="34" charset="0"/>
              </a:rPr>
              <a:t>In FIG’s assessment (based on external advice) this is likely due to three factors:</a:t>
            </a:r>
          </a:p>
          <a:p>
            <a:pPr lvl="1">
              <a:spcBef>
                <a:spcPts val="600"/>
              </a:spcBef>
            </a:pPr>
            <a:r>
              <a:rPr lang="en-GB" sz="1400" dirty="0" smtClean="0">
                <a:solidFill>
                  <a:schemeClr val="accent6"/>
                </a:solidFill>
                <a:latin typeface="Gill Sans MT" panose="020B0502020104020203" pitchFamily="34" charset="0"/>
              </a:rPr>
              <a:t>Lack of investment from C&amp;W then Sure nearing end of licence</a:t>
            </a:r>
          </a:p>
          <a:p>
            <a:pPr lvl="1">
              <a:spcBef>
                <a:spcPts val="600"/>
              </a:spcBef>
            </a:pPr>
            <a:r>
              <a:rPr lang="en-GB" sz="1400" dirty="0" smtClean="0">
                <a:solidFill>
                  <a:schemeClr val="accent6"/>
                </a:solidFill>
                <a:latin typeface="Gill Sans MT" panose="020B0502020104020203" pitchFamily="34" charset="0"/>
              </a:rPr>
              <a:t>Insufficiently robust price cap in previous regime</a:t>
            </a:r>
          </a:p>
          <a:p>
            <a:pPr lvl="1">
              <a:spcBef>
                <a:spcPts val="600"/>
              </a:spcBef>
            </a:pPr>
            <a:r>
              <a:rPr lang="en-GB" sz="1400" dirty="0" smtClean="0">
                <a:solidFill>
                  <a:schemeClr val="accent6"/>
                </a:solidFill>
                <a:latin typeface="Gill Sans MT" panose="020B0502020104020203" pitchFamily="34" charset="0"/>
              </a:rPr>
              <a:t>‘Windfall’ revenues for Sure from oil rounds</a:t>
            </a:r>
          </a:p>
          <a:p>
            <a:pPr>
              <a:spcBef>
                <a:spcPts val="1200"/>
              </a:spcBef>
            </a:pPr>
            <a:r>
              <a:rPr lang="en-GB" sz="1800" dirty="0" smtClean="0">
                <a:solidFill>
                  <a:schemeClr val="accent6"/>
                </a:solidFill>
                <a:latin typeface="Gill Sans MT" panose="020B0502020104020203" pitchFamily="34" charset="0"/>
              </a:rPr>
              <a:t>Under the new licence there would be a new price cap with a focus on necessary investment and on substantial broadband increases</a:t>
            </a:r>
          </a:p>
          <a:p>
            <a:pPr>
              <a:spcBef>
                <a:spcPts val="1200"/>
              </a:spcBef>
            </a:pPr>
            <a:r>
              <a:rPr lang="en-GB" sz="1800" dirty="0" smtClean="0">
                <a:solidFill>
                  <a:schemeClr val="accent6"/>
                </a:solidFill>
                <a:latin typeface="Gill Sans MT" panose="020B0502020104020203" pitchFamily="34" charset="0"/>
              </a:rPr>
              <a:t>The formula for this was based on a set of assumptions in terms of costs, revenues, investment and acceptable rate of return</a:t>
            </a:r>
          </a:p>
          <a:p>
            <a:pPr>
              <a:spcBef>
                <a:spcPts val="1200"/>
              </a:spcBef>
            </a:pPr>
            <a:r>
              <a:rPr lang="en-GB" sz="1800" dirty="0" smtClean="0">
                <a:solidFill>
                  <a:schemeClr val="accent6"/>
                </a:solidFill>
                <a:latin typeface="Gill Sans MT" panose="020B0502020104020203" pitchFamily="34" charset="0"/>
              </a:rPr>
              <a:t>The price control mechanism is designed to protect consumers from ‘monopoly excess’ while incentivising Sure to be efficient and innovative</a:t>
            </a:r>
            <a:endParaRPr lang="en-GB" sz="1800" dirty="0">
              <a:solidFill>
                <a:schemeClr val="accent6"/>
              </a:solidFill>
              <a:latin typeface="Gill Sans MT" panose="020B0502020104020203" pitchFamily="34" charset="0"/>
            </a:endParaRPr>
          </a:p>
          <a:p>
            <a:pPr>
              <a:spcBef>
                <a:spcPts val="1200"/>
              </a:spcBef>
            </a:pPr>
            <a:endParaRPr lang="en-GB" sz="1800" dirty="0">
              <a:solidFill>
                <a:schemeClr val="accent6"/>
              </a:solidFill>
              <a:latin typeface="Gill Sans MT" panose="020B0502020104020203" pitchFamily="34" charset="0"/>
            </a:endParaRPr>
          </a:p>
          <a:p>
            <a:pPr lvl="1">
              <a:spcBef>
                <a:spcPts val="300"/>
              </a:spcBef>
            </a:pPr>
            <a:endParaRPr lang="en-GB" sz="1800" dirty="0">
              <a:solidFill>
                <a:schemeClr val="accent6"/>
              </a:solidFill>
              <a:latin typeface="Gill Sans MT" panose="020B0502020104020203" pitchFamily="34" charset="0"/>
            </a:endParaRPr>
          </a:p>
          <a:p>
            <a:pPr marL="0" indent="0">
              <a:spcBef>
                <a:spcPts val="1200"/>
              </a:spcBef>
              <a:buNone/>
            </a:pPr>
            <a:endParaRPr lang="en-GB" sz="1800" dirty="0" smtClean="0">
              <a:solidFill>
                <a:schemeClr val="accent6"/>
              </a:solidFill>
              <a:latin typeface="Gill Sans MT" panose="020B0502020104020203" pitchFamily="34" charset="0"/>
            </a:endParaRPr>
          </a:p>
        </p:txBody>
      </p:sp>
    </p:spTree>
    <p:extLst>
      <p:ext uri="{BB962C8B-B14F-4D97-AF65-F5344CB8AC3E}">
        <p14:creationId xmlns:p14="http://schemas.microsoft.com/office/powerpoint/2010/main" val="128193829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11797</TotalTime>
  <Words>1473</Words>
  <Application>Microsoft Office PowerPoint</Application>
  <PresentationFormat>On-screen Show (4:3)</PresentationFormat>
  <Paragraphs>217</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Default Design</vt:lpstr>
      <vt:lpstr>PowerPoint Presentation</vt:lpstr>
      <vt:lpstr>Agenda</vt:lpstr>
      <vt:lpstr>Navigation</vt:lpstr>
      <vt:lpstr>The process began in 2014</vt:lpstr>
      <vt:lpstr>Cartesian identified six key priority issues…</vt:lpstr>
      <vt:lpstr>…which resonate with the findings from the public consultation</vt:lpstr>
      <vt:lpstr>Cartesian evaluated five strategic options…</vt:lpstr>
      <vt:lpstr>…and recommended negotiation with Sure </vt:lpstr>
      <vt:lpstr>New price control regime to protect consumers and ensure investment</vt:lpstr>
      <vt:lpstr>A number of interactions were held with Sure between May and November 15</vt:lpstr>
      <vt:lpstr>The detail of the draft licence  has recently been completed</vt:lpstr>
      <vt:lpstr>There will be substantial increases in broadband allowances</vt:lpstr>
      <vt:lpstr>Changes to address overage and billshock</vt:lpstr>
      <vt:lpstr>Replacement and expansion of mobile network</vt:lpstr>
      <vt:lpstr>PowerPoint Presentation</vt:lpstr>
      <vt:lpstr>New Communications Bill* * This is subject to Legislative/ Select Committee process</vt:lpstr>
      <vt:lpstr>New Communications Bill (2)</vt:lpstr>
      <vt:lpstr>Towards better regulation</vt:lpstr>
      <vt:lpstr>Future issues and priorities – broadband</vt:lpstr>
      <vt:lpstr>Future issues and priorities – mobile data</vt:lpstr>
      <vt:lpstr>Future issues and priorities – the unknowns</vt:lpstr>
      <vt:lpstr>PowerPoint Presentation</vt:lpstr>
    </vt:vector>
  </TitlesOfParts>
  <Company>Falkland Islands Government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Telecoms public meeting</dc:title>
  <dc:creator>Projects</dc:creator>
  <cp:lastModifiedBy>Matt Bassford</cp:lastModifiedBy>
  <cp:revision>312</cp:revision>
  <cp:lastPrinted>2016-11-07T11:28:43Z</cp:lastPrinted>
  <dcterms:created xsi:type="dcterms:W3CDTF">2012-02-15T18:04:18Z</dcterms:created>
  <dcterms:modified xsi:type="dcterms:W3CDTF">2016-11-14T13:08:14Z</dcterms:modified>
</cp:coreProperties>
</file>